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3.xml" ContentType="application/vnd.openxmlformats-officedocument.theme+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9" r:id="rId2"/>
    <p:sldMasterId id="2147483679" r:id="rId3"/>
  </p:sldMasterIdLst>
  <p:notesMasterIdLst>
    <p:notesMasterId r:id="rId32"/>
  </p:notesMasterIdLst>
  <p:sldIdLst>
    <p:sldId id="257" r:id="rId4"/>
    <p:sldId id="258" r:id="rId5"/>
    <p:sldId id="277" r:id="rId6"/>
    <p:sldId id="276" r:id="rId7"/>
    <p:sldId id="278" r:id="rId8"/>
    <p:sldId id="279" r:id="rId9"/>
    <p:sldId id="280" r:id="rId10"/>
    <p:sldId id="259" r:id="rId11"/>
    <p:sldId id="281" r:id="rId12"/>
    <p:sldId id="262" r:id="rId13"/>
    <p:sldId id="283" r:id="rId14"/>
    <p:sldId id="282" r:id="rId15"/>
    <p:sldId id="284" r:id="rId16"/>
    <p:sldId id="285" r:id="rId17"/>
    <p:sldId id="286" r:id="rId18"/>
    <p:sldId id="287" r:id="rId19"/>
    <p:sldId id="275" r:id="rId20"/>
    <p:sldId id="260" r:id="rId21"/>
    <p:sldId id="263" r:id="rId22"/>
    <p:sldId id="264" r:id="rId23"/>
    <p:sldId id="265" r:id="rId24"/>
    <p:sldId id="266" r:id="rId25"/>
    <p:sldId id="269" r:id="rId26"/>
    <p:sldId id="268" r:id="rId27"/>
    <p:sldId id="272" r:id="rId28"/>
    <p:sldId id="271" r:id="rId29"/>
    <p:sldId id="273" r:id="rId30"/>
    <p:sldId id="27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843F0"/>
    <a:srgbClr val="F08843"/>
    <a:srgbClr val="F9F9FC"/>
    <a:srgbClr val="FFD26E"/>
    <a:srgbClr val="11CD5D"/>
    <a:srgbClr val="43F088"/>
    <a:srgbClr val="F6A900"/>
    <a:srgbClr val="E8F4FD"/>
    <a:srgbClr val="D0EAFB"/>
    <a:srgbClr val="FFC6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979" autoAdjust="0"/>
  </p:normalViewPr>
  <p:slideViewPr>
    <p:cSldViewPr snapToGrid="0">
      <p:cViewPr varScale="1">
        <p:scale>
          <a:sx n="105" d="100"/>
          <a:sy n="105" d="100"/>
        </p:scale>
        <p:origin x="84"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 Type="http://schemas.openxmlformats.org/officeDocument/2006/relationships/slideMaster" Target="slideMasters/slideMaster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jpe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9E4AB4-83F6-4F6E-9784-9825C2934831}" type="datetimeFigureOut">
              <a:rPr lang="en-US" smtClean="0"/>
              <a:t>6/27/2022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283D1-1101-4703-932E-1275CAA028E4}" type="slidenum">
              <a:rPr lang="en-US" smtClean="0"/>
              <a:t>‹#›</a:t>
            </a:fld>
            <a:endParaRPr lang="en-US"/>
          </a:p>
        </p:txBody>
      </p:sp>
    </p:spTree>
    <p:extLst>
      <p:ext uri="{BB962C8B-B14F-4D97-AF65-F5344CB8AC3E}">
        <p14:creationId xmlns:p14="http://schemas.microsoft.com/office/powerpoint/2010/main" val="2140656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 Id="rId4" Type="http://schemas.openxmlformats.org/officeDocument/2006/relationships/image" Target="../media/image1.tif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8.xml"/><Relationship Id="rId1" Type="http://schemas.openxmlformats.org/officeDocument/2006/relationships/tags" Target="../tags/tag17.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4.xml"/><Relationship Id="rId1" Type="http://schemas.openxmlformats.org/officeDocument/2006/relationships/tags" Target="../tags/tag23.xml"/><Relationship Id="rId4" Type="http://schemas.openxmlformats.org/officeDocument/2006/relationships/image" Target="../media/image1.tif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26.xml"/><Relationship Id="rId1" Type="http://schemas.openxmlformats.org/officeDocument/2006/relationships/tags" Target="../tags/tag2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9.xml"/><Relationship Id="rId1" Type="http://schemas.openxmlformats.org/officeDocument/2006/relationships/tags" Target="../tags/tag8.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6.xml"/><Relationship Id="rId1" Type="http://schemas.openxmlformats.org/officeDocument/2006/relationships/tags" Target="../tags/tag15.xml"/><Relationship Id="rId4" Type="http://schemas.openxmlformats.org/officeDocument/2006/relationships/image" Target="../media/image1.tiff"/></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397048064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2623608162"/>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664196756"/>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284111962"/>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641480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75848574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2210531757"/>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59751501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44856737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886445327"/>
      </p:ext>
    </p:extLst>
  </p:cSld>
  <p:clrMapOvr>
    <a:masterClrMapping/>
  </p:clrMapOvr>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7794064"/>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09600" y="1600200"/>
            <a:ext cx="10912928"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Tree>
    <p:extLst>
      <p:ext uri="{BB962C8B-B14F-4D97-AF65-F5344CB8AC3E}">
        <p14:creationId xmlns:p14="http://schemas.microsoft.com/office/powerpoint/2010/main" val="1666811923"/>
      </p:ext>
    </p:extLst>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157962070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Box 4">
            <a:extLst>
              <a:ext uri="{FF2B5EF4-FFF2-40B4-BE49-F238E27FC236}">
                <a16:creationId xmlns:a16="http://schemas.microsoft.com/office/drawing/2014/main" id="{A0BC1C44-4604-D742-82EF-005E81E83344}"/>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109834392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To create healthier</a:t>
            </a:r>
            <a:br>
              <a:rPr lang="en-US" sz="2800" b="1" i="1">
                <a:solidFill>
                  <a:srgbClr val="6C7379"/>
                </a:solidFill>
              </a:rPr>
            </a:br>
            <a:r>
              <a:rPr lang="en-US" sz="2800" b="1" i="1">
                <a:solidFill>
                  <a:srgbClr val="6C7379"/>
                </a:solidFill>
              </a:rPr>
              <a:t>communities, now and</a:t>
            </a:r>
            <a:br>
              <a:rPr lang="en-US" sz="2800" b="1" i="1">
                <a:solidFill>
                  <a:srgbClr val="6C7379"/>
                </a:solidFill>
              </a:rPr>
            </a:br>
            <a:r>
              <a:rPr lang="en-US" sz="2800" b="1" i="1">
                <a:solidFill>
                  <a:srgbClr val="6C7379"/>
                </a:solidFill>
              </a:rPr>
              <a:t>for generations to come.</a:t>
            </a:r>
            <a:endParaRPr lang="en-US" sz="2400" i="1">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a:solidFill>
                  <a:srgbClr val="6C7379"/>
                </a:solidFill>
              </a:rPr>
              <a:t>Memorial Hermann </a:t>
            </a:r>
            <a:br>
              <a:rPr lang="en-US" sz="2800" b="1" i="1">
                <a:solidFill>
                  <a:srgbClr val="6C7379"/>
                </a:solidFill>
              </a:rPr>
            </a:br>
            <a:r>
              <a:rPr lang="en-US" sz="2800" b="1" i="1">
                <a:solidFill>
                  <a:srgbClr val="6C7379"/>
                </a:solidFill>
              </a:rPr>
              <a:t>Health System is a </a:t>
            </a:r>
            <a:br>
              <a:rPr lang="en-US" sz="2800" b="1" i="1">
                <a:solidFill>
                  <a:srgbClr val="6C7379"/>
                </a:solidFill>
              </a:rPr>
            </a:br>
            <a:r>
              <a:rPr lang="en-US" sz="2800" b="1" i="1">
                <a:solidFill>
                  <a:srgbClr val="6C7379"/>
                </a:solidFill>
              </a:rPr>
              <a:t>nonprofit, values-driven, community-owned </a:t>
            </a:r>
            <a:br>
              <a:rPr lang="en-US" sz="2800" b="1" i="1">
                <a:solidFill>
                  <a:srgbClr val="6C7379"/>
                </a:solidFill>
              </a:rPr>
            </a:br>
            <a:r>
              <a:rPr lang="en-US" sz="2800" b="1" i="1">
                <a:solidFill>
                  <a:srgbClr val="6C7379"/>
                </a:solidFill>
              </a:rPr>
              <a:t>health system dedicated </a:t>
            </a:r>
            <a:br>
              <a:rPr lang="en-US" sz="2800" b="1" i="1">
                <a:solidFill>
                  <a:srgbClr val="6C7379"/>
                </a:solidFill>
              </a:rPr>
            </a:br>
            <a:r>
              <a:rPr lang="en-US" sz="2800" b="1" i="1">
                <a:solidFill>
                  <a:srgbClr val="6C7379"/>
                </a:solidFill>
              </a:rPr>
              <a:t>to improving health.</a:t>
            </a:r>
            <a:endParaRPr lang="en-US" sz="2400" i="1">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11" name="TextBox 10">
            <a:extLst>
              <a:ext uri="{FF2B5EF4-FFF2-40B4-BE49-F238E27FC236}">
                <a16:creationId xmlns:a16="http://schemas.microsoft.com/office/drawing/2014/main" id="{31FC1EDE-4A49-1A4D-B6D0-817FAA214478}"/>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FFFFFF"/>
                </a:solidFill>
                <a:latin typeface="Times New Roman" panose="02020603050405020304" pitchFamily="18" charset="0"/>
                <a:cs typeface="Times New Roman" panose="02020603050405020304" pitchFamily="18" charset="0"/>
              </a:rPr>
              <a:t>Advancing Health. </a:t>
            </a:r>
            <a:r>
              <a:rPr lang="en-US" sz="1600" i="1">
                <a:solidFill>
                  <a:srgbClr val="FFFFFF"/>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20910920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p:txBody>
          <a:bodyPr/>
          <a:lstStyle>
            <a:lvl1pPr>
              <a:spcBef>
                <a:spcPts val="1200"/>
              </a:spcBef>
              <a:defRPr/>
            </a:lvl1pPr>
            <a:lvl2pPr>
              <a:spcBef>
                <a:spcPts val="800"/>
              </a:spcBef>
              <a:defRPr/>
            </a:lvl2pPr>
            <a:lvl3pPr>
              <a:spcBef>
                <a:spcPts val="800"/>
              </a:spcBef>
              <a:defRPr/>
            </a:lvl3pPr>
            <a:lvl4pPr>
              <a:spcBef>
                <a:spcPts val="800"/>
              </a:spcBef>
              <a:defRPr/>
            </a:lvl4pPr>
            <a:lvl5pPr>
              <a:spcBef>
                <a:spcPts val="800"/>
              </a:spcBef>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itle 3"/>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046338008"/>
      </p:ext>
    </p:extLst>
  </p:cSld>
  <p:clrMapOvr>
    <a:masterClrMapping/>
  </p:clrMapOvr>
  <p:transition>
    <p:wipe dir="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02AC3-805B-4E2A-A073-16AA6059B6C2}"/>
              </a:ext>
            </a:extLst>
          </p:cNvPr>
          <p:cNvSpPr>
            <a:spLocks noGrp="1"/>
          </p:cNvSpPr>
          <p:nvPr>
            <p:ph type="title"/>
          </p:nvPr>
        </p:nvSpPr>
        <p:spPr>
          <a:xfrm>
            <a:off x="609600" y="64008"/>
            <a:ext cx="8229600" cy="1051560"/>
          </a:xfrm>
        </p:spPr>
        <p:txBody>
          <a:bodyPr anchor="ctr"/>
          <a:lstStyle>
            <a:lvl1pPr>
              <a:defRPr b="0" i="0">
                <a:latin typeface="+mj-lt"/>
              </a:defRPr>
            </a:lvl1pPr>
          </a:lstStyle>
          <a:p>
            <a:r>
              <a:rPr lang="en-US"/>
              <a:t>Click to edit Master title style</a:t>
            </a:r>
          </a:p>
        </p:txBody>
      </p:sp>
      <p:sp>
        <p:nvSpPr>
          <p:cNvPr id="3" name="Content Placeholder 2">
            <a:extLst>
              <a:ext uri="{FF2B5EF4-FFF2-40B4-BE49-F238E27FC236}">
                <a16:creationId xmlns:a16="http://schemas.microsoft.com/office/drawing/2014/main" id="{DF2DAE12-B695-41C0-B383-0D85BB6F3DF4}"/>
              </a:ext>
            </a:extLst>
          </p:cNvPr>
          <p:cNvSpPr>
            <a:spLocks noGrp="1"/>
          </p:cNvSpPr>
          <p:nvPr>
            <p:ph idx="1"/>
          </p:nvPr>
        </p:nvSpPr>
        <p:spPr>
          <a:xfrm>
            <a:off x="6155871" y="1600200"/>
            <a:ext cx="5366657" cy="4526280"/>
          </a:xfrm>
        </p:spPr>
        <p:txBody>
          <a:bodyPr/>
          <a:lstStyle>
            <a:lvl1pPr>
              <a:defRPr b="0" i="0">
                <a:latin typeface="Times New Roman" panose="02020603050405020304" pitchFamily="18" charset="0"/>
                <a:cs typeface="Times New Roman" panose="02020603050405020304" pitchFamily="18" charset="0"/>
              </a:defRPr>
            </a:lvl1pPr>
            <a:lvl2pPr>
              <a:defRPr b="0" i="0">
                <a:latin typeface="Times New Roman" panose="02020603050405020304" pitchFamily="18" charset="0"/>
                <a:cs typeface="Times New Roman" panose="02020603050405020304" pitchFamily="18" charset="0"/>
              </a:defRPr>
            </a:lvl2pPr>
            <a:lvl3pPr>
              <a:defRPr b="0" i="0">
                <a:latin typeface="Times New Roman" panose="02020603050405020304" pitchFamily="18" charset="0"/>
                <a:cs typeface="Times New Roman" panose="02020603050405020304" pitchFamily="18" charset="0"/>
              </a:defRPr>
            </a:lvl3pPr>
            <a:lvl4pPr>
              <a:defRPr b="0" i="0">
                <a:latin typeface="Times New Roman" panose="02020603050405020304" pitchFamily="18" charset="0"/>
                <a:cs typeface="Times New Roman" panose="02020603050405020304" pitchFamily="18" charset="0"/>
              </a:defRPr>
            </a:lvl4pPr>
            <a:lvl5pPr>
              <a:defRPr b="0" i="0">
                <a:latin typeface="Times New Roman" panose="02020603050405020304" pitchFamily="18" charset="0"/>
                <a:cs typeface="Times New Roman" panose="02020603050405020304" pitchFamily="18"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18476A7-CA12-C345-A610-ABB0549CD094}"/>
              </a:ext>
            </a:extLst>
          </p:cNvPr>
          <p:cNvSpPr>
            <a:spLocks noGrp="1"/>
          </p:cNvSpPr>
          <p:nvPr>
            <p:ph type="body" sz="quarter" idx="10"/>
          </p:nvPr>
        </p:nvSpPr>
        <p:spPr>
          <a:xfrm>
            <a:off x="609600" y="1600200"/>
            <a:ext cx="5366657" cy="452628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09545463"/>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Only">
    <p:spTree>
      <p:nvGrpSpPr>
        <p:cNvPr id="1" name=""/>
        <p:cNvGrpSpPr/>
        <p:nvPr/>
      </p:nvGrpSpPr>
      <p:grpSpPr>
        <a:xfrm>
          <a:off x="0" y="0"/>
          <a:ext cx="0" cy="0"/>
          <a:chOff x="0" y="0"/>
          <a:chExt cx="0" cy="0"/>
        </a:xfrm>
      </p:grpSpPr>
      <p:sp>
        <p:nvSpPr>
          <p:cNvPr id="2" name="Title"/>
          <p:cNvSpPr>
            <a:spLocks noGrp="1"/>
          </p:cNvSpPr>
          <p:nvPr>
            <p:ph type="title"/>
            <p:custDataLst>
              <p:tags r:id="rId1"/>
            </p:custDataLst>
          </p:nvPr>
        </p:nvSpPr>
        <p:spPr/>
        <p:txBody>
          <a:bodyPr/>
          <a:lstStyle/>
          <a:p>
            <a:r>
              <a:rPr lang="en-US"/>
              <a:t>Click to edit Master title style</a:t>
            </a:r>
          </a:p>
        </p:txBody>
      </p:sp>
      <p:sp>
        <p:nvSpPr>
          <p:cNvPr id="3" name="btfpLayoutConfig" hidden="1"/>
          <p:cNvSpPr txBox="1"/>
          <p:nvPr userDrawn="1">
            <p:custDataLst>
              <p:tags r:id="rId2"/>
            </p:custDataLst>
          </p:nvPr>
        </p:nvSpPr>
        <p:spPr bwMode="gray">
          <a:xfrm>
            <a:off x="12700" y="12700"/>
            <a:ext cx="8890000" cy="88092"/>
          </a:xfrm>
          <a:prstGeom prst="rect">
            <a:avLst/>
          </a:prstGeom>
          <a:noFill/>
        </p:spPr>
        <p:txBody>
          <a:bodyPr vert="horz" wrap="square" lIns="36000" tIns="36000" rIns="36000" bIns="36000" rtlCol="0">
            <a:spAutoFit/>
          </a:bodyPr>
          <a:lstStyle/>
          <a:p>
            <a:pPr defTabSz="711143">
              <a:spcBef>
                <a:spcPts val="1200"/>
              </a:spcBef>
            </a:pPr>
            <a:r>
              <a:rPr lang="en-US" sz="100">
                <a:solidFill>
                  <a:srgbClr val="FFFFFF">
                    <a:alpha val="0"/>
                  </a:srgbClr>
                </a:solidFill>
              </a:rPr>
              <a:t>overall_0_131959414918610113 columns_1_131959414918610113 </a:t>
            </a:r>
          </a:p>
        </p:txBody>
      </p:sp>
    </p:spTree>
    <p:extLst>
      <p:ext uri="{BB962C8B-B14F-4D97-AF65-F5344CB8AC3E}">
        <p14:creationId xmlns:p14="http://schemas.microsoft.com/office/powerpoint/2010/main" val="2401723393"/>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78882A5-1177-4245-B002-A0D960622A22}"/>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Text Placeholder 3">
            <a:extLst>
              <a:ext uri="{FF2B5EF4-FFF2-40B4-BE49-F238E27FC236}">
                <a16:creationId xmlns:a16="http://schemas.microsoft.com/office/drawing/2014/main" id="{17B2D0C5-DA42-254F-AC9D-EEE6C722D5E1}"/>
              </a:ext>
            </a:extLst>
          </p:cNvPr>
          <p:cNvSpPr>
            <a:spLocks noGrp="1"/>
          </p:cNvSpPr>
          <p:nvPr>
            <p:ph type="body" sz="quarter" idx="10"/>
          </p:nvPr>
        </p:nvSpPr>
        <p:spPr>
          <a:xfrm>
            <a:off x="612648" y="690664"/>
            <a:ext cx="8246007" cy="5476672"/>
          </a:xfrm>
        </p:spPr>
        <p:txBody>
          <a:bodyPr anchor="ctr">
            <a:normAutofit/>
          </a:bodyPr>
          <a:lstStyle>
            <a:lvl1pPr>
              <a:defRPr sz="4400" b="1" i="0">
                <a:solidFill>
                  <a:schemeClr val="bg1"/>
                </a:solidFill>
                <a:latin typeface="+mj-lt"/>
              </a:defRPr>
            </a:lvl1pPr>
            <a:lvl2pPr>
              <a:defRPr sz="4400" b="1" i="0">
                <a:solidFill>
                  <a:schemeClr val="bg1"/>
                </a:solidFill>
                <a:latin typeface="+mj-lt"/>
              </a:defRPr>
            </a:lvl2pPr>
            <a:lvl3pPr>
              <a:defRPr sz="4400" b="1" i="0">
                <a:solidFill>
                  <a:schemeClr val="bg1"/>
                </a:solidFill>
                <a:latin typeface="+mj-lt"/>
              </a:defRPr>
            </a:lvl3pPr>
            <a:lvl4pPr>
              <a:defRPr sz="4400" b="1" i="0">
                <a:solidFill>
                  <a:schemeClr val="bg1"/>
                </a:solidFill>
                <a:latin typeface="+mj-lt"/>
              </a:defRPr>
            </a:lvl4pPr>
            <a:lvl5pPr>
              <a:defRPr sz="4400" b="1" i="0">
                <a:solidFill>
                  <a:schemeClr val="bg1"/>
                </a:solidFill>
                <a:latin typeface="+mj-l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680816865"/>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blank" preserve="1">
  <p:cSld name="8_Blank">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D3A9EBA-0F61-F847-8EDD-CE3498043001}"/>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608929" y="6339539"/>
            <a:ext cx="1368124" cy="404253"/>
          </a:xfrm>
          <a:prstGeom prst="rect">
            <a:avLst/>
          </a:prstGeom>
        </p:spPr>
      </p:pic>
      <p:sp>
        <p:nvSpPr>
          <p:cNvPr id="4" name="Rectangle 3">
            <a:extLst>
              <a:ext uri="{FF2B5EF4-FFF2-40B4-BE49-F238E27FC236}">
                <a16:creationId xmlns:a16="http://schemas.microsoft.com/office/drawing/2014/main" id="{A9E0BA94-5302-E744-8895-5CD61EC9B2DA}"/>
              </a:ext>
            </a:extLst>
          </p:cNvPr>
          <p:cNvSpPr/>
          <p:nvPr userDrawn="1"/>
        </p:nvSpPr>
        <p:spPr bwMode="gray">
          <a:xfrm>
            <a:off x="6777547" y="751889"/>
            <a:ext cx="4722746"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To create healthier</a:t>
            </a:r>
            <a:br>
              <a:rPr lang="en-US" sz="2800" b="1" i="1" dirty="0">
                <a:solidFill>
                  <a:srgbClr val="6C7379"/>
                </a:solidFill>
              </a:rPr>
            </a:br>
            <a:r>
              <a:rPr lang="en-US" sz="2800" b="1" i="1" dirty="0">
                <a:solidFill>
                  <a:srgbClr val="6C7379"/>
                </a:solidFill>
              </a:rPr>
              <a:t>communities, now and</a:t>
            </a:r>
            <a:br>
              <a:rPr lang="en-US" sz="2800" b="1" i="1" dirty="0">
                <a:solidFill>
                  <a:srgbClr val="6C7379"/>
                </a:solidFill>
              </a:rPr>
            </a:br>
            <a:r>
              <a:rPr lang="en-US" sz="2800" b="1" i="1" dirty="0">
                <a:solidFill>
                  <a:srgbClr val="6C7379"/>
                </a:solidFill>
              </a:rPr>
              <a:t>for generations to come.</a:t>
            </a:r>
            <a:endParaRPr lang="en-US" sz="2400" i="1" dirty="0">
              <a:solidFill>
                <a:srgbClr val="6C7379"/>
              </a:solidFill>
            </a:endParaRPr>
          </a:p>
        </p:txBody>
      </p:sp>
      <p:sp>
        <p:nvSpPr>
          <p:cNvPr id="5" name="Rectangle 4">
            <a:extLst>
              <a:ext uri="{FF2B5EF4-FFF2-40B4-BE49-F238E27FC236}">
                <a16:creationId xmlns:a16="http://schemas.microsoft.com/office/drawing/2014/main" id="{8EA3D1B1-D76E-9E48-852A-B5D68063598F}"/>
              </a:ext>
            </a:extLst>
          </p:cNvPr>
          <p:cNvSpPr/>
          <p:nvPr userDrawn="1"/>
        </p:nvSpPr>
        <p:spPr bwMode="gray">
          <a:xfrm>
            <a:off x="929641" y="751890"/>
            <a:ext cx="4722745" cy="5145635"/>
          </a:xfrm>
          <a:prstGeom prst="rect">
            <a:avLst/>
          </a:prstGeom>
          <a:solidFill>
            <a:schemeClr val="bg1"/>
          </a:solid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2800" b="1" i="1" dirty="0">
                <a:solidFill>
                  <a:srgbClr val="6C7379"/>
                </a:solidFill>
              </a:rPr>
              <a:t>Memorial Hermann </a:t>
            </a:r>
            <a:br>
              <a:rPr lang="en-US" sz="2800" b="1" i="1" dirty="0">
                <a:solidFill>
                  <a:srgbClr val="6C7379"/>
                </a:solidFill>
              </a:rPr>
            </a:br>
            <a:r>
              <a:rPr lang="en-US" sz="2800" b="1" i="1" dirty="0">
                <a:solidFill>
                  <a:srgbClr val="6C7379"/>
                </a:solidFill>
              </a:rPr>
              <a:t>Health System is a </a:t>
            </a:r>
            <a:br>
              <a:rPr lang="en-US" sz="2800" b="1" i="1" dirty="0">
                <a:solidFill>
                  <a:srgbClr val="6C7379"/>
                </a:solidFill>
              </a:rPr>
            </a:br>
            <a:r>
              <a:rPr lang="en-US" sz="2800" b="1" i="1" dirty="0">
                <a:solidFill>
                  <a:srgbClr val="6C7379"/>
                </a:solidFill>
              </a:rPr>
              <a:t>nonprofit, values-driven, community-owned </a:t>
            </a:r>
            <a:br>
              <a:rPr lang="en-US" sz="2800" b="1" i="1" dirty="0">
                <a:solidFill>
                  <a:srgbClr val="6C7379"/>
                </a:solidFill>
              </a:rPr>
            </a:br>
            <a:r>
              <a:rPr lang="en-US" sz="2800" b="1" i="1" dirty="0">
                <a:solidFill>
                  <a:srgbClr val="6C7379"/>
                </a:solidFill>
              </a:rPr>
              <a:t>health system dedicated </a:t>
            </a:r>
            <a:br>
              <a:rPr lang="en-US" sz="2800" b="1" i="1" dirty="0">
                <a:solidFill>
                  <a:srgbClr val="6C7379"/>
                </a:solidFill>
              </a:rPr>
            </a:br>
            <a:r>
              <a:rPr lang="en-US" sz="2800" b="1" i="1" dirty="0">
                <a:solidFill>
                  <a:srgbClr val="6C7379"/>
                </a:solidFill>
              </a:rPr>
              <a:t>to improving health.</a:t>
            </a:r>
            <a:endParaRPr lang="en-US" sz="2400" i="1" dirty="0">
              <a:solidFill>
                <a:srgbClr val="6C7379"/>
              </a:solidFill>
            </a:endParaRPr>
          </a:p>
        </p:txBody>
      </p:sp>
      <p:sp>
        <p:nvSpPr>
          <p:cNvPr id="6" name="Rectangle 5">
            <a:extLst>
              <a:ext uri="{FF2B5EF4-FFF2-40B4-BE49-F238E27FC236}">
                <a16:creationId xmlns:a16="http://schemas.microsoft.com/office/drawing/2014/main" id="{E0FA2F83-B365-DE49-97B1-4D66DD96DECD}"/>
              </a:ext>
            </a:extLst>
          </p:cNvPr>
          <p:cNvSpPr/>
          <p:nvPr userDrawn="1"/>
        </p:nvSpPr>
        <p:spPr bwMode="gray">
          <a:xfrm>
            <a:off x="8057832" y="1134110"/>
            <a:ext cx="2162175" cy="589280"/>
          </a:xfrm>
          <a:prstGeom prst="rect">
            <a:avLst/>
          </a:prstGeom>
          <a:no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VISION</a:t>
            </a:r>
          </a:p>
        </p:txBody>
      </p:sp>
      <p:sp>
        <p:nvSpPr>
          <p:cNvPr id="9" name="Rectangle 8">
            <a:extLst>
              <a:ext uri="{FF2B5EF4-FFF2-40B4-BE49-F238E27FC236}">
                <a16:creationId xmlns:a16="http://schemas.microsoft.com/office/drawing/2014/main" id="{22A9BF62-0B0E-664C-8499-2083D79FE84F}"/>
              </a:ext>
            </a:extLst>
          </p:cNvPr>
          <p:cNvSpPr/>
          <p:nvPr userDrawn="1"/>
        </p:nvSpPr>
        <p:spPr bwMode="gray">
          <a:xfrm>
            <a:off x="2209925" y="1134110"/>
            <a:ext cx="2162175" cy="589280"/>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ctr" anchorCtr="0" forceAA="0" compatLnSpc="1">
            <a:prstTxWarp prst="textNoShape">
              <a:avLst/>
            </a:prstTxWarp>
            <a:noAutofit/>
          </a:bodyPr>
          <a:lstStyle/>
          <a:p>
            <a:pPr algn="ctr"/>
            <a:r>
              <a:rPr lang="en-US" sz="1600" spc="300" dirty="0">
                <a:solidFill>
                  <a:srgbClr val="F6A900"/>
                </a:solidFill>
                <a:latin typeface="Franklin Gothic Medium" panose="020B0603020102020204"/>
              </a:rPr>
              <a:t>OUR MISSION</a:t>
            </a:r>
          </a:p>
        </p:txBody>
      </p:sp>
      <p:sp>
        <p:nvSpPr>
          <p:cNvPr id="3" name="Rectangle 2">
            <a:extLst>
              <a:ext uri="{FF2B5EF4-FFF2-40B4-BE49-F238E27FC236}">
                <a16:creationId xmlns:a16="http://schemas.microsoft.com/office/drawing/2014/main" id="{2C9E9465-5AC2-164C-8F07-0D904DD77C26}"/>
              </a:ext>
            </a:extLst>
          </p:cNvPr>
          <p:cNvSpPr/>
          <p:nvPr userDrawn="1"/>
        </p:nvSpPr>
        <p:spPr bwMode="gray">
          <a:xfrm>
            <a:off x="2953387"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0" name="Rectangle 9">
            <a:extLst>
              <a:ext uri="{FF2B5EF4-FFF2-40B4-BE49-F238E27FC236}">
                <a16:creationId xmlns:a16="http://schemas.microsoft.com/office/drawing/2014/main" id="{B80653FA-7931-5049-90E4-15EEA801688F}"/>
              </a:ext>
            </a:extLst>
          </p:cNvPr>
          <p:cNvSpPr/>
          <p:nvPr userDrawn="1"/>
        </p:nvSpPr>
        <p:spPr bwMode="gray">
          <a:xfrm>
            <a:off x="8801294" y="1795781"/>
            <a:ext cx="675249" cy="27432"/>
          </a:xfrm>
          <a:prstGeom prst="rect">
            <a:avLst/>
          </a:pr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10769274"/>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4_Bla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1AE612B-EF7B-E34B-9B33-A90E8EC676F3}"/>
              </a:ext>
            </a:extLst>
          </p:cNvPr>
          <p:cNvSpPr/>
          <p:nvPr userDrawn="1"/>
        </p:nvSpPr>
        <p:spPr bwMode="gray">
          <a:xfrm>
            <a:off x="166255" y="307571"/>
            <a:ext cx="12025745" cy="290945"/>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3" name="Triangle 2">
            <a:extLst>
              <a:ext uri="{FF2B5EF4-FFF2-40B4-BE49-F238E27FC236}">
                <a16:creationId xmlns:a16="http://schemas.microsoft.com/office/drawing/2014/main" id="{50467B44-B10B-1A42-A177-4F9106467AA3}"/>
              </a:ext>
            </a:extLst>
          </p:cNvPr>
          <p:cNvSpPr/>
          <p:nvPr userDrawn="1"/>
        </p:nvSpPr>
        <p:spPr bwMode="gray">
          <a:xfrm rot="3111950">
            <a:off x="165158" y="600631"/>
            <a:ext cx="286867" cy="132893"/>
          </a:xfrm>
          <a:prstGeom prst="triangle">
            <a:avLst>
              <a:gd name="adj" fmla="val 36706"/>
            </a:avLst>
          </a:prstGeom>
          <a:solidFill>
            <a:schemeClr val="tx2"/>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5" name="Rectangle 4">
            <a:extLst>
              <a:ext uri="{FF2B5EF4-FFF2-40B4-BE49-F238E27FC236}">
                <a16:creationId xmlns:a16="http://schemas.microsoft.com/office/drawing/2014/main" id="{4E831A51-5A34-854F-9291-64888F1FA790}"/>
              </a:ext>
            </a:extLst>
          </p:cNvPr>
          <p:cNvSpPr/>
          <p:nvPr userDrawn="1"/>
        </p:nvSpPr>
        <p:spPr bwMode="gray">
          <a:xfrm>
            <a:off x="329334" y="598516"/>
            <a:ext cx="11360727" cy="5658849"/>
          </a:xfrm>
          <a:prstGeom prst="rect">
            <a:avLst/>
          </a:prstGeom>
          <a:solidFill>
            <a:schemeClr val="bg1">
              <a:lumMod val="95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cxnSp>
        <p:nvCxnSpPr>
          <p:cNvPr id="7" name="Straight Connector 6">
            <a:extLst>
              <a:ext uri="{FF2B5EF4-FFF2-40B4-BE49-F238E27FC236}">
                <a16:creationId xmlns:a16="http://schemas.microsoft.com/office/drawing/2014/main" id="{487F10A1-6926-5D46-BE02-8BF34A4A3497}"/>
              </a:ext>
            </a:extLst>
          </p:cNvPr>
          <p:cNvCxnSpPr>
            <a:cxnSpLocks/>
          </p:cNvCxnSpPr>
          <p:nvPr userDrawn="1"/>
        </p:nvCxnSpPr>
        <p:spPr bwMode="gray">
          <a:xfrm>
            <a:off x="647271" y="1611531"/>
            <a:ext cx="2104894"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cxnSp>
        <p:nvCxnSpPr>
          <p:cNvPr id="8" name="Straight Connector 7">
            <a:extLst>
              <a:ext uri="{FF2B5EF4-FFF2-40B4-BE49-F238E27FC236}">
                <a16:creationId xmlns:a16="http://schemas.microsoft.com/office/drawing/2014/main" id="{1F1FE166-37A4-7740-8F48-B76050161668}"/>
              </a:ext>
            </a:extLst>
          </p:cNvPr>
          <p:cNvCxnSpPr>
            <a:cxnSpLocks/>
          </p:cNvCxnSpPr>
          <p:nvPr userDrawn="1"/>
        </p:nvCxnSpPr>
        <p:spPr bwMode="gray">
          <a:xfrm>
            <a:off x="2904565" y="1611531"/>
            <a:ext cx="8417556" cy="0"/>
          </a:xfrm>
          <a:prstGeom prst="line">
            <a:avLst/>
          </a:prstGeom>
          <a:ln w="28575">
            <a:solidFill>
              <a:srgbClr val="307AAD"/>
            </a:solidFill>
            <a:tailEnd type="none" w="med" len="lg"/>
          </a:ln>
        </p:spPr>
        <p:style>
          <a:lnRef idx="2">
            <a:schemeClr val="dk1"/>
          </a:lnRef>
          <a:fillRef idx="0">
            <a:schemeClr val="dk1"/>
          </a:fillRef>
          <a:effectRef idx="1">
            <a:schemeClr val="dk1"/>
          </a:effectRef>
          <a:fontRef idx="minor">
            <a:schemeClr val="tx1"/>
          </a:fontRef>
        </p:style>
      </p:cxnSp>
      <p:sp>
        <p:nvSpPr>
          <p:cNvPr id="10" name="Rectangle 9">
            <a:extLst>
              <a:ext uri="{FF2B5EF4-FFF2-40B4-BE49-F238E27FC236}">
                <a16:creationId xmlns:a16="http://schemas.microsoft.com/office/drawing/2014/main" id="{082715B8-700F-B845-B94B-0A1CF7EE6A4A}"/>
              </a:ext>
            </a:extLst>
          </p:cNvPr>
          <p:cNvSpPr/>
          <p:nvPr userDrawn="1"/>
        </p:nvSpPr>
        <p:spPr bwMode="gray">
          <a:xfrm>
            <a:off x="5" y="2072807"/>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1" name="Rectangle 10">
            <a:extLst>
              <a:ext uri="{FF2B5EF4-FFF2-40B4-BE49-F238E27FC236}">
                <a16:creationId xmlns:a16="http://schemas.microsoft.com/office/drawing/2014/main" id="{F10074F9-3F1E-684F-A99E-5C1CD43C23AE}"/>
              </a:ext>
            </a:extLst>
          </p:cNvPr>
          <p:cNvSpPr/>
          <p:nvPr userDrawn="1"/>
        </p:nvSpPr>
        <p:spPr bwMode="gray">
          <a:xfrm>
            <a:off x="4" y="2735536"/>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2" name="Rectangle 11">
            <a:extLst>
              <a:ext uri="{FF2B5EF4-FFF2-40B4-BE49-F238E27FC236}">
                <a16:creationId xmlns:a16="http://schemas.microsoft.com/office/drawing/2014/main" id="{B43D731F-AF1D-0742-9279-1DAAD66409B2}"/>
              </a:ext>
            </a:extLst>
          </p:cNvPr>
          <p:cNvSpPr/>
          <p:nvPr userDrawn="1"/>
        </p:nvSpPr>
        <p:spPr bwMode="gray">
          <a:xfrm>
            <a:off x="1" y="3398265"/>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3" name="Rectangle 12">
            <a:extLst>
              <a:ext uri="{FF2B5EF4-FFF2-40B4-BE49-F238E27FC236}">
                <a16:creationId xmlns:a16="http://schemas.microsoft.com/office/drawing/2014/main" id="{62674D0E-5FEF-5040-A818-E8AB3907BBC0}"/>
              </a:ext>
            </a:extLst>
          </p:cNvPr>
          <p:cNvSpPr/>
          <p:nvPr userDrawn="1"/>
        </p:nvSpPr>
        <p:spPr bwMode="gray">
          <a:xfrm>
            <a:off x="0" y="4060994"/>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4" name="Rectangle 13">
            <a:extLst>
              <a:ext uri="{FF2B5EF4-FFF2-40B4-BE49-F238E27FC236}">
                <a16:creationId xmlns:a16="http://schemas.microsoft.com/office/drawing/2014/main" id="{EA5FF223-75E4-7648-A39C-B8197868CDDE}"/>
              </a:ext>
            </a:extLst>
          </p:cNvPr>
          <p:cNvSpPr/>
          <p:nvPr userDrawn="1"/>
        </p:nvSpPr>
        <p:spPr bwMode="gray">
          <a:xfrm>
            <a:off x="-1" y="4723723"/>
            <a:ext cx="896471"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5" name="Rectangle 14">
            <a:extLst>
              <a:ext uri="{FF2B5EF4-FFF2-40B4-BE49-F238E27FC236}">
                <a16:creationId xmlns:a16="http://schemas.microsoft.com/office/drawing/2014/main" id="{97DC6D7F-9638-AC41-B1AD-7BC08001FBA6}"/>
              </a:ext>
            </a:extLst>
          </p:cNvPr>
          <p:cNvSpPr/>
          <p:nvPr userDrawn="1"/>
        </p:nvSpPr>
        <p:spPr bwMode="gray">
          <a:xfrm>
            <a:off x="0" y="5386452"/>
            <a:ext cx="913409" cy="601972"/>
          </a:xfrm>
          <a:prstGeom prst="rect">
            <a:avLst/>
          </a:prstGeom>
          <a:solidFill>
            <a:srgbClr val="307AAD"/>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16" name="TextBox 15">
            <a:extLst>
              <a:ext uri="{FF2B5EF4-FFF2-40B4-BE49-F238E27FC236}">
                <a16:creationId xmlns:a16="http://schemas.microsoft.com/office/drawing/2014/main" id="{E6C0B421-047E-5D4C-95CD-D66BFD26EF43}"/>
              </a:ext>
            </a:extLst>
          </p:cNvPr>
          <p:cNvSpPr txBox="1"/>
          <p:nvPr userDrawn="1"/>
        </p:nvSpPr>
        <p:spPr bwMode="gray">
          <a:xfrm>
            <a:off x="647271" y="856786"/>
            <a:ext cx="10674850" cy="490125"/>
          </a:xfrm>
          <a:prstGeom prst="rect">
            <a:avLst/>
          </a:prstGeom>
          <a:noFill/>
        </p:spPr>
        <p:txBody>
          <a:bodyPr wrap="square" lIns="36000" tIns="36000" rIns="36000" bIns="36000" rtlCol="0">
            <a:spAutoFit/>
          </a:bodyPr>
          <a:lstStyle/>
          <a:p>
            <a:pPr algn="ctr">
              <a:lnSpc>
                <a:spcPts val="1700"/>
              </a:lnSpc>
            </a:pPr>
            <a:r>
              <a:rPr lang="en-US" sz="1200" dirty="0">
                <a:solidFill>
                  <a:srgbClr val="6C7379"/>
                </a:solidFill>
                <a:latin typeface="Times New Roman" panose="02020603050405020304" pitchFamily="18" charset="0"/>
                <a:cs typeface="Times New Roman" panose="02020603050405020304" pitchFamily="18" charset="0"/>
              </a:rPr>
              <a:t>Memorial Hermann operates under a set of strategic imperatives represented by the acronym HEALTH.</a:t>
            </a:r>
            <a:br>
              <a:rPr lang="en-US" sz="1200" dirty="0">
                <a:solidFill>
                  <a:srgbClr val="6C7379"/>
                </a:solidFill>
                <a:latin typeface="Times New Roman" panose="02020603050405020304" pitchFamily="18" charset="0"/>
                <a:cs typeface="Times New Roman" panose="02020603050405020304" pitchFamily="18" charset="0"/>
              </a:rPr>
            </a:br>
            <a:r>
              <a:rPr lang="en-US" sz="1200" dirty="0">
                <a:solidFill>
                  <a:srgbClr val="6C7379"/>
                </a:solidFill>
                <a:latin typeface="Times New Roman" panose="02020603050405020304" pitchFamily="18" charset="0"/>
                <a:cs typeface="Times New Roman" panose="02020603050405020304" pitchFamily="18" charset="0"/>
              </a:rPr>
              <a:t>This strategic framework is in support of the mission and vision of the organization.</a:t>
            </a:r>
            <a:endParaRPr lang="en-US" sz="1400" dirty="0">
              <a:solidFill>
                <a:srgbClr val="000000"/>
              </a:solidFill>
            </a:endParaRPr>
          </a:p>
        </p:txBody>
      </p:sp>
      <p:sp>
        <p:nvSpPr>
          <p:cNvPr id="17" name="TextBox 16">
            <a:extLst>
              <a:ext uri="{FF2B5EF4-FFF2-40B4-BE49-F238E27FC236}">
                <a16:creationId xmlns:a16="http://schemas.microsoft.com/office/drawing/2014/main" id="{62D4E531-8868-CC45-8409-27CD269B902D}"/>
              </a:ext>
            </a:extLst>
          </p:cNvPr>
          <p:cNvSpPr txBox="1"/>
          <p:nvPr userDrawn="1"/>
        </p:nvSpPr>
        <p:spPr bwMode="gray">
          <a:xfrm>
            <a:off x="611411" y="1631574"/>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HEALTH Strategy</a:t>
            </a:r>
          </a:p>
        </p:txBody>
      </p:sp>
      <p:sp>
        <p:nvSpPr>
          <p:cNvPr id="18" name="TextBox 17">
            <a:extLst>
              <a:ext uri="{FF2B5EF4-FFF2-40B4-BE49-F238E27FC236}">
                <a16:creationId xmlns:a16="http://schemas.microsoft.com/office/drawing/2014/main" id="{8C5C400C-745A-1B48-ADF2-C85DCA5089F5}"/>
              </a:ext>
            </a:extLst>
          </p:cNvPr>
          <p:cNvSpPr txBox="1"/>
          <p:nvPr userDrawn="1"/>
        </p:nvSpPr>
        <p:spPr bwMode="gray">
          <a:xfrm>
            <a:off x="2904565" y="1623227"/>
            <a:ext cx="2722652" cy="288147"/>
          </a:xfrm>
          <a:prstGeom prst="rect">
            <a:avLst/>
          </a:prstGeom>
          <a:noFill/>
        </p:spPr>
        <p:txBody>
          <a:bodyPr wrap="square" lIns="36000" tIns="36000" rIns="36000" bIns="36000" rtlCol="0">
            <a:spAutoFit/>
          </a:bodyPr>
          <a:lstStyle/>
          <a:p>
            <a:r>
              <a:rPr lang="en-US" sz="1400" b="1" i="1" dirty="0">
                <a:solidFill>
                  <a:srgbClr val="307AAD"/>
                </a:solidFill>
                <a:latin typeface="Times New Roman" panose="02020603050405020304" pitchFamily="18" charset="0"/>
                <a:cs typeface="Times New Roman" panose="02020603050405020304" pitchFamily="18" charset="0"/>
              </a:rPr>
              <a:t>Initiatives</a:t>
            </a:r>
          </a:p>
        </p:txBody>
      </p:sp>
      <p:sp>
        <p:nvSpPr>
          <p:cNvPr id="19" name="TextBox 18">
            <a:extLst>
              <a:ext uri="{FF2B5EF4-FFF2-40B4-BE49-F238E27FC236}">
                <a16:creationId xmlns:a16="http://schemas.microsoft.com/office/drawing/2014/main" id="{7624DD34-C5F6-3043-9FD4-77E966006B2F}"/>
              </a:ext>
            </a:extLst>
          </p:cNvPr>
          <p:cNvSpPr txBox="1"/>
          <p:nvPr userDrawn="1"/>
        </p:nvSpPr>
        <p:spPr bwMode="gray">
          <a:xfrm>
            <a:off x="445240" y="2055768"/>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0" name="TextBox 19">
            <a:extLst>
              <a:ext uri="{FF2B5EF4-FFF2-40B4-BE49-F238E27FC236}">
                <a16:creationId xmlns:a16="http://schemas.microsoft.com/office/drawing/2014/main" id="{3F9D3C6D-B370-BE44-AE1D-D2068C570750}"/>
              </a:ext>
            </a:extLst>
          </p:cNvPr>
          <p:cNvSpPr txBox="1"/>
          <p:nvPr userDrawn="1"/>
        </p:nvSpPr>
        <p:spPr bwMode="gray">
          <a:xfrm>
            <a:off x="445241" y="2723067"/>
            <a:ext cx="545477" cy="626701"/>
          </a:xfrm>
          <a:prstGeom prst="rect">
            <a:avLst/>
          </a:prstGeom>
          <a:noFill/>
        </p:spPr>
        <p:txBody>
          <a:bodyPr wrap="square" lIns="36000" tIns="36000" rIns="36000" bIns="36000" rtlCol="0">
            <a:spAutoFit/>
          </a:bodyPr>
          <a:lstStyle/>
          <a:p>
            <a:r>
              <a:rPr lang="en-US" sz="3600" b="1" dirty="0">
                <a:solidFill>
                  <a:srgbClr val="FFFFFF"/>
                </a:solidFill>
              </a:rPr>
              <a:t>E</a:t>
            </a:r>
          </a:p>
        </p:txBody>
      </p:sp>
      <p:sp>
        <p:nvSpPr>
          <p:cNvPr id="21" name="TextBox 20">
            <a:extLst>
              <a:ext uri="{FF2B5EF4-FFF2-40B4-BE49-F238E27FC236}">
                <a16:creationId xmlns:a16="http://schemas.microsoft.com/office/drawing/2014/main" id="{3650286C-8206-DF42-8BC8-EC57A4763A62}"/>
              </a:ext>
            </a:extLst>
          </p:cNvPr>
          <p:cNvSpPr txBox="1"/>
          <p:nvPr userDrawn="1"/>
        </p:nvSpPr>
        <p:spPr bwMode="gray">
          <a:xfrm>
            <a:off x="445242" y="3385900"/>
            <a:ext cx="545477" cy="626701"/>
          </a:xfrm>
          <a:prstGeom prst="rect">
            <a:avLst/>
          </a:prstGeom>
          <a:noFill/>
        </p:spPr>
        <p:txBody>
          <a:bodyPr wrap="square" lIns="36000" tIns="36000" rIns="36000" bIns="36000" rtlCol="0">
            <a:spAutoFit/>
          </a:bodyPr>
          <a:lstStyle/>
          <a:p>
            <a:r>
              <a:rPr lang="en-US" sz="3600" b="1" dirty="0">
                <a:solidFill>
                  <a:srgbClr val="FFFFFF"/>
                </a:solidFill>
              </a:rPr>
              <a:t>A</a:t>
            </a:r>
          </a:p>
        </p:txBody>
      </p:sp>
      <p:sp>
        <p:nvSpPr>
          <p:cNvPr id="22" name="TextBox 21">
            <a:extLst>
              <a:ext uri="{FF2B5EF4-FFF2-40B4-BE49-F238E27FC236}">
                <a16:creationId xmlns:a16="http://schemas.microsoft.com/office/drawing/2014/main" id="{C765091B-8177-CF48-BF95-3FD2AB6D932C}"/>
              </a:ext>
            </a:extLst>
          </p:cNvPr>
          <p:cNvSpPr txBox="1"/>
          <p:nvPr userDrawn="1"/>
        </p:nvSpPr>
        <p:spPr bwMode="gray">
          <a:xfrm>
            <a:off x="444607" y="4048630"/>
            <a:ext cx="545477" cy="626701"/>
          </a:xfrm>
          <a:prstGeom prst="rect">
            <a:avLst/>
          </a:prstGeom>
          <a:noFill/>
        </p:spPr>
        <p:txBody>
          <a:bodyPr wrap="square" lIns="36000" tIns="36000" rIns="36000" bIns="36000" rtlCol="0">
            <a:spAutoFit/>
          </a:bodyPr>
          <a:lstStyle/>
          <a:p>
            <a:r>
              <a:rPr lang="en-US" sz="3600" b="1" dirty="0">
                <a:solidFill>
                  <a:srgbClr val="FFFFFF"/>
                </a:solidFill>
              </a:rPr>
              <a:t>L</a:t>
            </a:r>
          </a:p>
        </p:txBody>
      </p:sp>
      <p:sp>
        <p:nvSpPr>
          <p:cNvPr id="23" name="TextBox 22">
            <a:extLst>
              <a:ext uri="{FF2B5EF4-FFF2-40B4-BE49-F238E27FC236}">
                <a16:creationId xmlns:a16="http://schemas.microsoft.com/office/drawing/2014/main" id="{2349AEC7-929E-C041-9D5C-85B42D27E748}"/>
              </a:ext>
            </a:extLst>
          </p:cNvPr>
          <p:cNvSpPr txBox="1"/>
          <p:nvPr userDrawn="1"/>
        </p:nvSpPr>
        <p:spPr bwMode="gray">
          <a:xfrm>
            <a:off x="444606" y="4711358"/>
            <a:ext cx="545477" cy="626701"/>
          </a:xfrm>
          <a:prstGeom prst="rect">
            <a:avLst/>
          </a:prstGeom>
          <a:noFill/>
        </p:spPr>
        <p:txBody>
          <a:bodyPr wrap="square" lIns="36000" tIns="36000" rIns="36000" bIns="36000" rtlCol="0">
            <a:spAutoFit/>
          </a:bodyPr>
          <a:lstStyle/>
          <a:p>
            <a:r>
              <a:rPr lang="en-US" sz="3600" b="1" dirty="0">
                <a:solidFill>
                  <a:srgbClr val="FFFFFF"/>
                </a:solidFill>
              </a:rPr>
              <a:t>T</a:t>
            </a:r>
          </a:p>
        </p:txBody>
      </p:sp>
      <p:sp>
        <p:nvSpPr>
          <p:cNvPr id="24" name="TextBox 23">
            <a:extLst>
              <a:ext uri="{FF2B5EF4-FFF2-40B4-BE49-F238E27FC236}">
                <a16:creationId xmlns:a16="http://schemas.microsoft.com/office/drawing/2014/main" id="{45A5BC83-1453-7247-86BE-A85272EBE206}"/>
              </a:ext>
            </a:extLst>
          </p:cNvPr>
          <p:cNvSpPr txBox="1"/>
          <p:nvPr userDrawn="1"/>
        </p:nvSpPr>
        <p:spPr bwMode="gray">
          <a:xfrm>
            <a:off x="444606" y="5374087"/>
            <a:ext cx="545477" cy="626701"/>
          </a:xfrm>
          <a:prstGeom prst="rect">
            <a:avLst/>
          </a:prstGeom>
          <a:noFill/>
        </p:spPr>
        <p:txBody>
          <a:bodyPr wrap="square" lIns="36000" tIns="36000" rIns="36000" bIns="36000" rtlCol="0">
            <a:spAutoFit/>
          </a:bodyPr>
          <a:lstStyle/>
          <a:p>
            <a:r>
              <a:rPr lang="en-US" sz="3600" b="1" dirty="0">
                <a:solidFill>
                  <a:srgbClr val="FFFFFF"/>
                </a:solidFill>
              </a:rPr>
              <a:t>H</a:t>
            </a:r>
          </a:p>
        </p:txBody>
      </p:sp>
      <p:sp>
        <p:nvSpPr>
          <p:cNvPr id="26" name="TextBox 25">
            <a:extLst>
              <a:ext uri="{FF2B5EF4-FFF2-40B4-BE49-F238E27FC236}">
                <a16:creationId xmlns:a16="http://schemas.microsoft.com/office/drawing/2014/main" id="{8DF535AB-02B3-E747-B858-54C235BC0A79}"/>
              </a:ext>
            </a:extLst>
          </p:cNvPr>
          <p:cNvSpPr txBox="1"/>
          <p:nvPr userDrawn="1"/>
        </p:nvSpPr>
        <p:spPr bwMode="gray">
          <a:xfrm>
            <a:off x="990083" y="2134945"/>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HUMANIZE</a:t>
            </a:r>
          </a:p>
          <a:p>
            <a:r>
              <a:rPr lang="en-US" sz="1200" dirty="0">
                <a:solidFill>
                  <a:srgbClr val="6C7379"/>
                </a:solidFill>
                <a:latin typeface="Franklin Gothic Medium" panose="020B0603020102020204"/>
                <a:cs typeface="Times New Roman" panose="02020603050405020304" pitchFamily="18" charset="0"/>
              </a:rPr>
              <a:t>every experience</a:t>
            </a:r>
          </a:p>
        </p:txBody>
      </p:sp>
      <p:sp>
        <p:nvSpPr>
          <p:cNvPr id="32" name="TextBox 31">
            <a:extLst>
              <a:ext uri="{FF2B5EF4-FFF2-40B4-BE49-F238E27FC236}">
                <a16:creationId xmlns:a16="http://schemas.microsoft.com/office/drawing/2014/main" id="{2A8B20F8-30D4-3D4D-B401-50C7F2E8ADD5}"/>
              </a:ext>
            </a:extLst>
          </p:cNvPr>
          <p:cNvSpPr txBox="1"/>
          <p:nvPr userDrawn="1"/>
        </p:nvSpPr>
        <p:spPr bwMode="gray">
          <a:xfrm>
            <a:off x="990083" y="280001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ENSURE</a:t>
            </a:r>
          </a:p>
          <a:p>
            <a:r>
              <a:rPr lang="en-US" sz="1200" dirty="0">
                <a:solidFill>
                  <a:srgbClr val="6C7379"/>
                </a:solidFill>
                <a:latin typeface="Franklin Gothic Medium" panose="020B0603020102020204"/>
                <a:cs typeface="Times New Roman" panose="02020603050405020304" pitchFamily="18" charset="0"/>
              </a:rPr>
              <a:t>high-reliability care</a:t>
            </a:r>
          </a:p>
        </p:txBody>
      </p:sp>
      <p:sp>
        <p:nvSpPr>
          <p:cNvPr id="33" name="TextBox 32">
            <a:extLst>
              <a:ext uri="{FF2B5EF4-FFF2-40B4-BE49-F238E27FC236}">
                <a16:creationId xmlns:a16="http://schemas.microsoft.com/office/drawing/2014/main" id="{8A973B0C-3343-9845-AFE9-1D46CDB5771A}"/>
              </a:ext>
            </a:extLst>
          </p:cNvPr>
          <p:cNvSpPr txBox="1"/>
          <p:nvPr userDrawn="1"/>
        </p:nvSpPr>
        <p:spPr bwMode="gray">
          <a:xfrm>
            <a:off x="990083" y="3456996"/>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ALIGN</a:t>
            </a:r>
          </a:p>
          <a:p>
            <a:r>
              <a:rPr lang="en-US" sz="1200" dirty="0">
                <a:solidFill>
                  <a:srgbClr val="6C7379"/>
                </a:solidFill>
                <a:latin typeface="Franklin Gothic Medium" panose="020B0603020102020204"/>
                <a:cs typeface="Times New Roman" panose="02020603050405020304" pitchFamily="18" charset="0"/>
              </a:rPr>
              <a:t>provider network</a:t>
            </a:r>
          </a:p>
        </p:txBody>
      </p:sp>
      <p:sp>
        <p:nvSpPr>
          <p:cNvPr id="34" name="TextBox 33">
            <a:extLst>
              <a:ext uri="{FF2B5EF4-FFF2-40B4-BE49-F238E27FC236}">
                <a16:creationId xmlns:a16="http://schemas.microsoft.com/office/drawing/2014/main" id="{6C662CCB-EC7D-AD43-9DA6-28A75B7CE162}"/>
              </a:ext>
            </a:extLst>
          </p:cNvPr>
          <p:cNvSpPr txBox="1"/>
          <p:nvPr userDrawn="1"/>
        </p:nvSpPr>
        <p:spPr bwMode="gray">
          <a:xfrm>
            <a:off x="990083" y="412794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LOWER</a:t>
            </a:r>
          </a:p>
          <a:p>
            <a:r>
              <a:rPr lang="en-US" sz="1200" dirty="0">
                <a:solidFill>
                  <a:srgbClr val="6C7379"/>
                </a:solidFill>
                <a:latin typeface="Franklin Gothic Medium" panose="020B0603020102020204"/>
                <a:cs typeface="Times New Roman" panose="02020603050405020304" pitchFamily="18" charset="0"/>
              </a:rPr>
              <a:t>cost of care</a:t>
            </a:r>
          </a:p>
        </p:txBody>
      </p:sp>
      <p:sp>
        <p:nvSpPr>
          <p:cNvPr id="35" name="TextBox 34">
            <a:extLst>
              <a:ext uri="{FF2B5EF4-FFF2-40B4-BE49-F238E27FC236}">
                <a16:creationId xmlns:a16="http://schemas.microsoft.com/office/drawing/2014/main" id="{0D14D025-E907-EE46-A697-49BC31E21D1C}"/>
              </a:ext>
            </a:extLst>
          </p:cNvPr>
          <p:cNvSpPr txBox="1"/>
          <p:nvPr userDrawn="1"/>
        </p:nvSpPr>
        <p:spPr bwMode="gray">
          <a:xfrm>
            <a:off x="990083" y="4788302"/>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TRANSITION</a:t>
            </a:r>
          </a:p>
          <a:p>
            <a:r>
              <a:rPr lang="en-US" sz="1200" dirty="0">
                <a:solidFill>
                  <a:srgbClr val="6C7379"/>
                </a:solidFill>
                <a:latin typeface="Franklin Gothic Medium" panose="020B0603020102020204"/>
                <a:cs typeface="Times New Roman" panose="02020603050405020304" pitchFamily="18" charset="0"/>
              </a:rPr>
              <a:t>to value</a:t>
            </a:r>
          </a:p>
        </p:txBody>
      </p:sp>
      <p:sp>
        <p:nvSpPr>
          <p:cNvPr id="36" name="TextBox 35">
            <a:extLst>
              <a:ext uri="{FF2B5EF4-FFF2-40B4-BE49-F238E27FC236}">
                <a16:creationId xmlns:a16="http://schemas.microsoft.com/office/drawing/2014/main" id="{4FCC2625-F810-004D-AF24-FB8E3404D990}"/>
              </a:ext>
            </a:extLst>
          </p:cNvPr>
          <p:cNvSpPr txBox="1"/>
          <p:nvPr userDrawn="1"/>
        </p:nvSpPr>
        <p:spPr bwMode="gray">
          <a:xfrm>
            <a:off x="990082" y="5451030"/>
            <a:ext cx="2138599" cy="472813"/>
          </a:xfrm>
          <a:prstGeom prst="rect">
            <a:avLst/>
          </a:prstGeom>
          <a:noFill/>
        </p:spPr>
        <p:txBody>
          <a:bodyPr wrap="square" lIns="36000" tIns="36000" rIns="36000" bIns="36000" rtlCol="0">
            <a:spAutoFit/>
          </a:bodyPr>
          <a:lstStyle/>
          <a:p>
            <a:r>
              <a:rPr lang="en-US" sz="1400" dirty="0">
                <a:solidFill>
                  <a:srgbClr val="6C7379"/>
                </a:solidFill>
                <a:latin typeface="Franklin Gothic Medium" panose="020B0603020102020204"/>
                <a:cs typeface="Times New Roman" panose="02020603050405020304" pitchFamily="18" charset="0"/>
              </a:rPr>
              <a:t>HARNESS</a:t>
            </a:r>
          </a:p>
          <a:p>
            <a:r>
              <a:rPr lang="en-US" sz="1200" dirty="0">
                <a:solidFill>
                  <a:srgbClr val="6C7379"/>
                </a:solidFill>
                <a:latin typeface="Franklin Gothic Medium" panose="020B0603020102020204"/>
                <a:cs typeface="Times New Roman" panose="02020603050405020304" pitchFamily="18" charset="0"/>
              </a:rPr>
              <a:t>smart growth</a:t>
            </a:r>
          </a:p>
        </p:txBody>
      </p:sp>
      <p:pic>
        <p:nvPicPr>
          <p:cNvPr id="37" name="Picture 36">
            <a:extLst>
              <a:ext uri="{FF2B5EF4-FFF2-40B4-BE49-F238E27FC236}">
                <a16:creationId xmlns:a16="http://schemas.microsoft.com/office/drawing/2014/main" id="{97CE161D-3260-9048-AFA7-9249D5A2756A}"/>
              </a:ext>
            </a:extLst>
          </p:cNvPr>
          <p:cNvPicPr>
            <a:picLocks noChangeAspect="1"/>
          </p:cNvPicPr>
          <p:nvPr userDrawn="1"/>
        </p:nvPicPr>
        <p:blipFill>
          <a:blip r:embed="rId2"/>
          <a:stretch>
            <a:fillRect/>
          </a:stretch>
        </p:blipFill>
        <p:spPr>
          <a:xfrm>
            <a:off x="10601505" y="6339539"/>
            <a:ext cx="1382972" cy="404253"/>
          </a:xfrm>
          <a:prstGeom prst="rect">
            <a:avLst/>
          </a:prstGeom>
        </p:spPr>
      </p:pic>
      <p:graphicFrame>
        <p:nvGraphicFramePr>
          <p:cNvPr id="42" name="Table 41">
            <a:extLst>
              <a:ext uri="{FF2B5EF4-FFF2-40B4-BE49-F238E27FC236}">
                <a16:creationId xmlns:a16="http://schemas.microsoft.com/office/drawing/2014/main" id="{3856284D-9395-F04A-9C9C-8D4238B1D9CD}"/>
              </a:ext>
            </a:extLst>
          </p:cNvPr>
          <p:cNvGraphicFramePr>
            <a:graphicFrameLocks noGrp="1"/>
          </p:cNvGraphicFramePr>
          <p:nvPr userDrawn="1">
            <p:extLst/>
          </p:nvPr>
        </p:nvGraphicFramePr>
        <p:xfrm>
          <a:off x="2904565" y="2055767"/>
          <a:ext cx="8423868" cy="3872619"/>
        </p:xfrm>
        <a:graphic>
          <a:graphicData uri="http://schemas.openxmlformats.org/drawingml/2006/table">
            <a:tbl>
              <a:tblPr firstRow="1" bandRow="1">
                <a:tableStyleId>{5C22544A-7EE6-4342-B048-85BDC9FD1C3A}</a:tableStyleId>
              </a:tblPr>
              <a:tblGrid>
                <a:gridCol w="2047550">
                  <a:extLst>
                    <a:ext uri="{9D8B030D-6E8A-4147-A177-3AD203B41FA5}">
                      <a16:colId xmlns:a16="http://schemas.microsoft.com/office/drawing/2014/main" val="3698888842"/>
                    </a:ext>
                  </a:extLst>
                </a:gridCol>
                <a:gridCol w="801914">
                  <a:extLst>
                    <a:ext uri="{9D8B030D-6E8A-4147-A177-3AD203B41FA5}">
                      <a16:colId xmlns:a16="http://schemas.microsoft.com/office/drawing/2014/main" val="1380970963"/>
                    </a:ext>
                  </a:extLst>
                </a:gridCol>
                <a:gridCol w="1362470">
                  <a:extLst>
                    <a:ext uri="{9D8B030D-6E8A-4147-A177-3AD203B41FA5}">
                      <a16:colId xmlns:a16="http://schemas.microsoft.com/office/drawing/2014/main" val="400027846"/>
                    </a:ext>
                  </a:extLst>
                </a:gridCol>
                <a:gridCol w="1365031">
                  <a:extLst>
                    <a:ext uri="{9D8B030D-6E8A-4147-A177-3AD203B41FA5}">
                      <a16:colId xmlns:a16="http://schemas.microsoft.com/office/drawing/2014/main" val="2930980051"/>
                    </a:ext>
                  </a:extLst>
                </a:gridCol>
                <a:gridCol w="799353">
                  <a:extLst>
                    <a:ext uri="{9D8B030D-6E8A-4147-A177-3AD203B41FA5}">
                      <a16:colId xmlns:a16="http://schemas.microsoft.com/office/drawing/2014/main" val="1294302905"/>
                    </a:ext>
                  </a:extLst>
                </a:gridCol>
                <a:gridCol w="2047550">
                  <a:extLst>
                    <a:ext uri="{9D8B030D-6E8A-4147-A177-3AD203B41FA5}">
                      <a16:colId xmlns:a16="http://schemas.microsoft.com/office/drawing/2014/main" val="4043599772"/>
                    </a:ext>
                  </a:extLst>
                </a:gridCol>
              </a:tblGrid>
              <a:tr h="644679">
                <a:tc>
                  <a:txBody>
                    <a:bodyPr/>
                    <a:lstStyle/>
                    <a:p>
                      <a:pPr marL="0" indent="0" algn="ctr">
                        <a:spcBef>
                          <a:spcPts val="0"/>
                        </a:spcBef>
                        <a:buNone/>
                      </a:pPr>
                      <a:r>
                        <a:rPr lang="en-US" sz="1100" b="0" i="0" dirty="0">
                          <a:solidFill>
                            <a:schemeClr val="tx2"/>
                          </a:solidFill>
                          <a:latin typeface="Times New Roman" panose="02020603050405020304" pitchFamily="18" charset="0"/>
                          <a:cs typeface="Times New Roman" panose="02020603050405020304" pitchFamily="18" charset="0"/>
                        </a:rPr>
                        <a:t>Improve </a:t>
                      </a:r>
                      <a:r>
                        <a:rPr lang="en-US" sz="1100" b="1" i="0" dirty="0">
                          <a:solidFill>
                            <a:srgbClr val="307AAD"/>
                          </a:solidFill>
                          <a:latin typeface="Times New Roman" panose="02020603050405020304" pitchFamily="18" charset="0"/>
                          <a:cs typeface="Times New Roman" panose="02020603050405020304" pitchFamily="18" charset="0"/>
                        </a:rPr>
                        <a:t>patient and</a:t>
                      </a:r>
                    </a:p>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consumer </a:t>
                      </a:r>
                      <a:r>
                        <a:rPr lang="en-US" sz="1100" b="0" i="0" dirty="0">
                          <a:solidFill>
                            <a:schemeClr val="tx2"/>
                          </a:solidFill>
                          <a:latin typeface="Times New Roman" panose="02020603050405020304" pitchFamily="18" charset="0"/>
                          <a:cs typeface="Times New Roman" panose="02020603050405020304" pitchFamily="18" charset="0"/>
                        </a:rPr>
                        <a:t>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1" i="0" dirty="0">
                          <a:solidFill>
                            <a:srgbClr val="307AAD"/>
                          </a:solidFill>
                          <a:latin typeface="Times New Roman" panose="02020603050405020304" pitchFamily="18" charset="0"/>
                          <a:cs typeface="Times New Roman" panose="02020603050405020304" pitchFamily="18" charset="0"/>
                        </a:rPr>
                        <a:t>Engage</a:t>
                      </a:r>
                      <a:r>
                        <a:rPr lang="en-US" sz="1100" b="0" i="0" dirty="0">
                          <a:solidFill>
                            <a:schemeClr val="tx2"/>
                          </a:solidFill>
                          <a:latin typeface="Times New Roman" panose="02020603050405020304" pitchFamily="18" charset="0"/>
                          <a:cs typeface="Times New Roman" panose="02020603050405020304" pitchFamily="18" charset="0"/>
                        </a:rPr>
                        <a:t> and </a:t>
                      </a:r>
                      <a:br>
                        <a:rPr lang="en-US" sz="1100" b="0" i="0" dirty="0">
                          <a:solidFill>
                            <a:schemeClr val="tx2"/>
                          </a:solidFill>
                          <a:latin typeface="Times New Roman" panose="02020603050405020304" pitchFamily="18" charset="0"/>
                          <a:cs typeface="Times New Roman" panose="02020603050405020304" pitchFamily="18" charset="0"/>
                        </a:rPr>
                      </a:br>
                      <a:r>
                        <a:rPr lang="en-US" sz="1100" b="1" i="0" dirty="0">
                          <a:solidFill>
                            <a:srgbClr val="307AAD"/>
                          </a:solidFill>
                          <a:latin typeface="Times New Roman" panose="02020603050405020304" pitchFamily="18" charset="0"/>
                          <a:cs typeface="Times New Roman" panose="02020603050405020304" pitchFamily="18" charset="0"/>
                        </a:rPr>
                        <a:t>empower</a:t>
                      </a:r>
                      <a:r>
                        <a:rPr lang="en-US" sz="1100" b="1" i="0" dirty="0">
                          <a:solidFill>
                            <a:schemeClr val="accent4"/>
                          </a:solidFill>
                          <a:latin typeface="Times New Roman" panose="02020603050405020304" pitchFamily="18" charset="0"/>
                          <a:cs typeface="Times New Roman" panose="02020603050405020304" pitchFamily="18" charset="0"/>
                        </a:rPr>
                        <a:t> </a:t>
                      </a:r>
                      <a:r>
                        <a:rPr lang="en-US" sz="1100" b="0" i="0" dirty="0">
                          <a:solidFill>
                            <a:schemeClr val="tx2"/>
                          </a:solidFill>
                          <a:latin typeface="Times New Roman" panose="02020603050405020304" pitchFamily="18" charset="0"/>
                          <a:cs typeface="Times New Roman" panose="02020603050405020304" pitchFamily="18" charset="0"/>
                        </a:rPr>
                        <a:t>workforce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100" b="0" i="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consumer-facing</a:t>
                      </a:r>
                    </a:p>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digital tools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endParaRPr lang="en-US"/>
                    </a:p>
                  </a:txBody>
                  <a:tcPr/>
                </a:tc>
                <a:tc>
                  <a:txBody>
                    <a:bodyPr/>
                    <a:lstStyle/>
                    <a:p>
                      <a:pPr marL="0" indent="0" algn="ctr">
                        <a:spcBef>
                          <a:spcPts val="0"/>
                        </a:spcBef>
                        <a:buNone/>
                      </a:pPr>
                      <a:r>
                        <a:rPr lang="en-US" sz="1100" b="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IT capabilities </a:t>
                      </a:r>
                      <a:r>
                        <a:rPr lang="en-US" sz="1100" b="0" dirty="0">
                          <a:solidFill>
                            <a:schemeClr val="tx2"/>
                          </a:solidFill>
                          <a:latin typeface="Times New Roman" panose="02020603050405020304" pitchFamily="18" charset="0"/>
                          <a:cs typeface="Times New Roman" panose="02020603050405020304" pitchFamily="18" charset="0"/>
                        </a:rPr>
                        <a:t>for the patient experience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extLst>
                  <a:ext uri="{0D108BD9-81ED-4DB2-BD59-A6C34878D82A}">
                    <a16:rowId xmlns:a16="http://schemas.microsoft.com/office/drawing/2014/main" val="433933633"/>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Redesign </a:t>
                      </a:r>
                      <a:r>
                        <a:rPr lang="en-US" sz="1100" b="1" dirty="0">
                          <a:solidFill>
                            <a:srgbClr val="307AAD"/>
                          </a:solidFill>
                          <a:latin typeface="Times New Roman" panose="02020603050405020304" pitchFamily="18" charset="0"/>
                          <a:cs typeface="Times New Roman" panose="02020603050405020304" pitchFamily="18" charset="0"/>
                        </a:rPr>
                        <a:t>clinical and operational processes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199846285"/>
                  </a:ext>
                </a:extLst>
              </a:tr>
              <a:tr h="649224">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Grow and integrate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primary care base</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0F4A57"/>
                          </a:solidFill>
                          <a:latin typeface="Times New Roman" panose="02020603050405020304" pitchFamily="18" charset="0"/>
                          <a:cs typeface="Times New Roman" panose="02020603050405020304" pitchFamily="18" charset="0"/>
                        </a:rPr>
                        <a:t>alignment and engagement</a:t>
                      </a: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Accelerate physician</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alignment and engagement</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Improve provider </a:t>
                      </a:r>
                      <a:r>
                        <a:rPr lang="en-US" sz="1100" b="1" dirty="0">
                          <a:solidFill>
                            <a:srgbClr val="307AAD"/>
                          </a:solidFill>
                          <a:latin typeface="Times New Roman" panose="02020603050405020304" pitchFamily="18" charset="0"/>
                          <a:cs typeface="Times New Roman" panose="02020603050405020304" pitchFamily="18" charset="0"/>
                        </a:rPr>
                        <a:t>technology,</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data, and analytics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3748699187"/>
                  </a:ext>
                </a:extLst>
              </a:tr>
              <a:tr h="644679">
                <a:tc gridSpan="6">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Enhance </a:t>
                      </a:r>
                      <a:r>
                        <a:rPr lang="en-US" sz="1100" b="1" dirty="0">
                          <a:solidFill>
                            <a:srgbClr val="307AAD"/>
                          </a:solidFill>
                          <a:latin typeface="Times New Roman" panose="02020603050405020304" pitchFamily="18" charset="0"/>
                          <a:cs typeface="Times New Roman" panose="02020603050405020304" pitchFamily="18" charset="0"/>
                        </a:rPr>
                        <a:t>cost management </a:t>
                      </a:r>
                      <a:r>
                        <a:rPr lang="en-US" sz="1100" dirty="0">
                          <a:solidFill>
                            <a:schemeClr val="tx2"/>
                          </a:solidFill>
                          <a:latin typeface="Times New Roman" panose="02020603050405020304" pitchFamily="18" charset="0"/>
                          <a:cs typeface="Times New Roman" panose="02020603050405020304" pitchFamily="18" charset="0"/>
                        </a:rPr>
                        <a:t>capabilities</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lnL w="38100" cap="flat" cmpd="sng" algn="ctr">
                      <a:solidFill>
                        <a:schemeClr val="bg1">
                          <a:lumMod val="95000"/>
                        </a:schemeClr>
                      </a:solidFill>
                      <a:prstDash val="solid"/>
                      <a:round/>
                      <a:headEnd type="none" w="med" len="med"/>
                      <a:tailEnd type="none" w="med" len="med"/>
                    </a:lnL>
                    <a:lnT w="38100" cap="flat" cmpd="sng" algn="ctr">
                      <a:solidFill>
                        <a:schemeClr val="bg1">
                          <a:lumMod val="95000"/>
                        </a:schemeClr>
                      </a:solidFill>
                      <a:prstDash val="solid"/>
                      <a:round/>
                      <a:headEnd type="none" w="med" len="med"/>
                      <a:tailEnd type="none" w="med" len="med"/>
                    </a:lnT>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hMerge="1">
                  <a:txBody>
                    <a:bodyPr/>
                    <a:lstStyle/>
                    <a:p>
                      <a:endParaRPr lang="en-US"/>
                    </a:p>
                  </a:txBody>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698849760"/>
                  </a:ext>
                </a:extLst>
              </a:tr>
              <a:tr h="644679">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Build strategic </a:t>
                      </a:r>
                      <a:r>
                        <a:rPr lang="en-US" sz="1100" b="1" dirty="0">
                          <a:solidFill>
                            <a:srgbClr val="307AAD"/>
                          </a:solidFill>
                          <a:latin typeface="Times New Roman" panose="02020603050405020304" pitchFamily="18" charset="0"/>
                          <a:cs typeface="Times New Roman" panose="02020603050405020304" pitchFamily="18" charset="0"/>
                        </a:rPr>
                        <a:t>partnerships</a:t>
                      </a:r>
                      <a:br>
                        <a:rPr lang="en-US" sz="1100" b="1" dirty="0">
                          <a:solidFill>
                            <a:srgbClr val="307AAD"/>
                          </a:solidFill>
                          <a:latin typeface="Times New Roman" panose="02020603050405020304" pitchFamily="18" charset="0"/>
                          <a:cs typeface="Times New Roman" panose="02020603050405020304" pitchFamily="18" charset="0"/>
                        </a:rPr>
                      </a:br>
                      <a:r>
                        <a:rPr lang="en-US" sz="1100" b="1" dirty="0">
                          <a:solidFill>
                            <a:srgbClr val="307AAD"/>
                          </a:solidFill>
                          <a:latin typeface="Times New Roman" panose="02020603050405020304" pitchFamily="18" charset="0"/>
                          <a:cs typeface="Times New Roman" panose="02020603050405020304" pitchFamily="18" charset="0"/>
                        </a:rPr>
                        <a:t> along the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Expand </a:t>
                      </a:r>
                      <a:r>
                        <a:rPr lang="en-US" sz="1100" b="1" dirty="0">
                          <a:solidFill>
                            <a:srgbClr val="307AAD"/>
                          </a:solidFill>
                          <a:latin typeface="Times New Roman" panose="02020603050405020304" pitchFamily="18" charset="0"/>
                          <a:cs typeface="Times New Roman" panose="02020603050405020304" pitchFamily="18" charset="0"/>
                        </a:rPr>
                        <a:t>risk models, grow covered lives</a:t>
                      </a:r>
                      <a:endParaRPr lang="en-US" dirty="0">
                        <a:solidFill>
                          <a:srgbClr val="307AAD"/>
                        </a:solidFill>
                      </a:endParaRP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buNone/>
                      </a:pPr>
                      <a:r>
                        <a:rPr lang="en-US" sz="1100" dirty="0">
                          <a:solidFill>
                            <a:schemeClr val="tx2"/>
                          </a:solidFill>
                          <a:latin typeface="Times New Roman" panose="02020603050405020304" pitchFamily="18" charset="0"/>
                          <a:cs typeface="Times New Roman" panose="02020603050405020304" pitchFamily="18" charset="0"/>
                        </a:rPr>
                        <a:t>Develop </a:t>
                      </a:r>
                      <a:r>
                        <a:rPr lang="en-US" sz="1100" b="1" dirty="0">
                          <a:solidFill>
                            <a:srgbClr val="307AAD"/>
                          </a:solidFill>
                          <a:latin typeface="Times New Roman" panose="02020603050405020304" pitchFamily="18" charset="0"/>
                          <a:cs typeface="Times New Roman" panose="02020603050405020304" pitchFamily="18" charset="0"/>
                        </a:rPr>
                        <a:t>community care </a:t>
                      </a:r>
                      <a:r>
                        <a:rPr lang="en-US" sz="1100" dirty="0">
                          <a:solidFill>
                            <a:schemeClr val="tx2"/>
                          </a:solidFill>
                          <a:latin typeface="Times New Roman" panose="02020603050405020304" pitchFamily="18" charset="0"/>
                          <a:cs typeface="Times New Roman" panose="02020603050405020304" pitchFamily="18" charset="0"/>
                        </a:rPr>
                        <a:t>models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712112872"/>
                  </a:ext>
                </a:extLst>
              </a:tr>
              <a:tr h="644679">
                <a:tc gridSpan="2">
                  <a:txBody>
                    <a:bodyPr/>
                    <a:lstStyle/>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Optimize service lines </a:t>
                      </a:r>
                      <a:r>
                        <a:rPr lang="en-US" sz="1100" dirty="0">
                          <a:solidFill>
                            <a:schemeClr val="tx2"/>
                          </a:solidFill>
                          <a:latin typeface="Times New Roman" panose="02020603050405020304" pitchFamily="18" charset="0"/>
                          <a:cs typeface="Times New Roman" panose="02020603050405020304" pitchFamily="18" charset="0"/>
                        </a:rPr>
                        <a:t>across </a:t>
                      </a:r>
                      <a:br>
                        <a:rPr lang="en-US" sz="1100" dirty="0">
                          <a:solidFill>
                            <a:schemeClr val="tx2"/>
                          </a:solidFill>
                          <a:latin typeface="Times New Roman" panose="02020603050405020304" pitchFamily="18" charset="0"/>
                          <a:cs typeface="Times New Roman" panose="02020603050405020304" pitchFamily="18" charset="0"/>
                        </a:rPr>
                      </a:br>
                      <a:r>
                        <a:rPr lang="en-US" sz="1100" dirty="0">
                          <a:solidFill>
                            <a:schemeClr val="tx2"/>
                          </a:solidFill>
                          <a:latin typeface="Times New Roman" panose="02020603050405020304" pitchFamily="18" charset="0"/>
                          <a:cs typeface="Times New Roman" panose="02020603050405020304" pitchFamily="18" charset="0"/>
                        </a:rPr>
                        <a:t>the care continuum</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Optimize</a:t>
                      </a:r>
                    </a:p>
                    <a:p>
                      <a:pPr marL="0" indent="0" algn="ctr">
                        <a:spcBef>
                          <a:spcPts val="0"/>
                        </a:spcBef>
                        <a:buNone/>
                      </a:pPr>
                      <a:r>
                        <a:rPr lang="en-US" sz="1100" b="1" dirty="0">
                          <a:solidFill>
                            <a:srgbClr val="307AAD"/>
                          </a:solidFill>
                          <a:latin typeface="Times New Roman" panose="02020603050405020304" pitchFamily="18" charset="0"/>
                          <a:cs typeface="Times New Roman" panose="02020603050405020304" pitchFamily="18" charset="0"/>
                        </a:rPr>
                        <a:t>outpatient</a:t>
                      </a:r>
                      <a:r>
                        <a:rPr lang="en-US" sz="1100" dirty="0">
                          <a:solidFill>
                            <a:schemeClr val="tx2"/>
                          </a:solidFill>
                          <a:latin typeface="Times New Roman" panose="02020603050405020304" pitchFamily="18" charset="0"/>
                          <a:cs typeface="Times New Roman" panose="02020603050405020304" pitchFamily="18" charset="0"/>
                        </a:rPr>
                        <a:t> capabilities</a:t>
                      </a:r>
                      <a:endParaRPr lang="en-US" dirty="0"/>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tc gridSpan="2">
                  <a:txBody>
                    <a:bodyPr/>
                    <a:lstStyle/>
                    <a:p>
                      <a:pPr marL="0" indent="0" algn="ctr">
                        <a:spcBef>
                          <a:spcPts val="0"/>
                        </a:spcBef>
                        <a:buNone/>
                      </a:pPr>
                      <a:r>
                        <a:rPr lang="en-US" sz="1100" dirty="0">
                          <a:solidFill>
                            <a:schemeClr val="tx2"/>
                          </a:solidFill>
                          <a:latin typeface="Times New Roman" panose="02020603050405020304" pitchFamily="18" charset="0"/>
                          <a:cs typeface="Times New Roman" panose="02020603050405020304" pitchFamily="18" charset="0"/>
                        </a:rPr>
                        <a:t>Align </a:t>
                      </a:r>
                      <a:r>
                        <a:rPr lang="en-US" sz="1100" b="1" dirty="0">
                          <a:solidFill>
                            <a:srgbClr val="307AAD"/>
                          </a:solidFill>
                          <a:latin typeface="Times New Roman" panose="02020603050405020304" pitchFamily="18" charset="0"/>
                          <a:cs typeface="Times New Roman" panose="02020603050405020304" pitchFamily="18" charset="0"/>
                        </a:rPr>
                        <a:t>organizational structure, incentives, and metrics</a:t>
                      </a:r>
                      <a:r>
                        <a:rPr lang="en-US" sz="1100" b="1" dirty="0">
                          <a:solidFill>
                            <a:srgbClr val="0F4A57"/>
                          </a:solidFill>
                          <a:latin typeface="Times New Roman" panose="02020603050405020304" pitchFamily="18" charset="0"/>
                          <a:cs typeface="Times New Roman" panose="02020603050405020304" pitchFamily="18" charset="0"/>
                        </a:rPr>
                        <a:t> </a:t>
                      </a:r>
                      <a:r>
                        <a:rPr lang="en-US" sz="1100" dirty="0">
                          <a:solidFill>
                            <a:schemeClr val="tx2"/>
                          </a:solidFill>
                          <a:latin typeface="Times New Roman" panose="02020603050405020304" pitchFamily="18" charset="0"/>
                          <a:cs typeface="Times New Roman" panose="02020603050405020304" pitchFamily="18" charset="0"/>
                        </a:rPr>
                        <a:t>to support strategy</a:t>
                      </a:r>
                    </a:p>
                  </a:txBody>
                  <a:tcPr anchor="ctr">
                    <a:lnL w="57150" cap="flat" cmpd="sng" algn="ctr">
                      <a:solidFill>
                        <a:srgbClr val="F2F2F2"/>
                      </a:solidFill>
                      <a:prstDash val="solid"/>
                      <a:round/>
                      <a:headEnd type="none" w="med" len="med"/>
                      <a:tailEnd type="none" w="med" len="med"/>
                    </a:lnL>
                    <a:lnR w="57150" cap="flat" cmpd="sng" algn="ctr">
                      <a:solidFill>
                        <a:srgbClr val="F2F2F2"/>
                      </a:solidFill>
                      <a:prstDash val="solid"/>
                      <a:round/>
                      <a:headEnd type="none" w="med" len="med"/>
                      <a:tailEnd type="none" w="med" len="med"/>
                    </a:lnR>
                    <a:lnT w="57150" cap="flat" cmpd="sng" algn="ctr">
                      <a:solidFill>
                        <a:srgbClr val="F2F2F2"/>
                      </a:solidFill>
                      <a:prstDash val="solid"/>
                      <a:round/>
                      <a:headEnd type="none" w="med" len="med"/>
                      <a:tailEnd type="none" w="med" len="med"/>
                    </a:lnT>
                    <a:lnB w="57150" cap="flat" cmpd="sng" algn="ctr">
                      <a:solidFill>
                        <a:srgbClr val="F2F2F2"/>
                      </a:solidFill>
                      <a:prstDash val="solid"/>
                      <a:round/>
                      <a:headEnd type="none" w="med" len="med"/>
                      <a:tailEnd type="none" w="med" len="med"/>
                    </a:lnB>
                    <a:solidFill>
                      <a:schemeClr val="bg1"/>
                    </a:solidFill>
                  </a:tcPr>
                </a:tc>
                <a:tc hMerge="1">
                  <a:txBody>
                    <a:bodyPr/>
                    <a:lstStyle/>
                    <a:p>
                      <a:pPr marL="0" indent="0" algn="ctr">
                        <a:spcBef>
                          <a:spcPts val="0"/>
                        </a:spcBef>
                        <a:buNone/>
                      </a:pPr>
                      <a:endParaRPr lang="en-US" sz="1200" dirty="0">
                        <a:solidFill>
                          <a:schemeClr val="tx2"/>
                        </a:solidFill>
                        <a:latin typeface="Times New Roman" panose="02020603050405020304" pitchFamily="18" charset="0"/>
                        <a:cs typeface="Times New Roman" panose="02020603050405020304" pitchFamily="18" charset="0"/>
                      </a:endParaRPr>
                    </a:p>
                  </a:txBody>
                  <a:tcPr anchor="ctr">
                    <a:lnL w="38100" cap="flat" cmpd="sng" algn="ctr">
                      <a:solidFill>
                        <a:schemeClr val="bg1">
                          <a:lumMod val="95000"/>
                        </a:schemeClr>
                      </a:solidFill>
                      <a:prstDash val="solid"/>
                      <a:round/>
                      <a:headEnd type="none" w="med" len="med"/>
                      <a:tailEnd type="none" w="med" len="med"/>
                    </a:lnL>
                    <a:lnR w="38100" cap="flat" cmpd="sng" algn="ctr">
                      <a:solidFill>
                        <a:schemeClr val="bg1">
                          <a:lumMod val="95000"/>
                        </a:schemeClr>
                      </a:solidFill>
                      <a:prstDash val="solid"/>
                      <a:round/>
                      <a:headEnd type="none" w="med" len="med"/>
                      <a:tailEnd type="none" w="med" len="med"/>
                    </a:lnR>
                    <a:lnT w="38100" cap="flat" cmpd="sng" algn="ctr">
                      <a:solidFill>
                        <a:schemeClr val="bg1">
                          <a:lumMod val="95000"/>
                        </a:schemeClr>
                      </a:solidFill>
                      <a:prstDash val="solid"/>
                      <a:round/>
                      <a:headEnd type="none" w="med" len="med"/>
                      <a:tailEnd type="none" w="med" len="med"/>
                    </a:lnT>
                    <a:lnB w="38100" cap="flat" cmpd="sng" algn="ctr">
                      <a:solidFill>
                        <a:schemeClr val="bg1">
                          <a:lumMod val="95000"/>
                        </a:schemeClr>
                      </a:solidFill>
                      <a:prstDash val="solid"/>
                      <a:round/>
                      <a:headEnd type="none" w="med" len="med"/>
                      <a:tailEnd type="none" w="med" len="med"/>
                    </a:lnB>
                    <a:solidFill>
                      <a:schemeClr val="bg1"/>
                    </a:solidFill>
                  </a:tcPr>
                </a:tc>
                <a:extLst>
                  <a:ext uri="{0D108BD9-81ED-4DB2-BD59-A6C34878D82A}">
                    <a16:rowId xmlns:a16="http://schemas.microsoft.com/office/drawing/2014/main" val="2034543782"/>
                  </a:ext>
                </a:extLst>
              </a:tr>
            </a:tbl>
          </a:graphicData>
        </a:graphic>
      </p:graphicFrame>
      <p:sp>
        <p:nvSpPr>
          <p:cNvPr id="43" name="TextBox 42">
            <a:extLst>
              <a:ext uri="{FF2B5EF4-FFF2-40B4-BE49-F238E27FC236}">
                <a16:creationId xmlns:a16="http://schemas.microsoft.com/office/drawing/2014/main" id="{AFB09A0C-FA4A-3B4F-A668-A15258BD2B3B}"/>
              </a:ext>
            </a:extLst>
          </p:cNvPr>
          <p:cNvSpPr txBox="1"/>
          <p:nvPr userDrawn="1"/>
        </p:nvSpPr>
        <p:spPr bwMode="gray">
          <a:xfrm>
            <a:off x="244853" y="322727"/>
            <a:ext cx="2722652" cy="257369"/>
          </a:xfrm>
          <a:prstGeom prst="rect">
            <a:avLst/>
          </a:prstGeom>
          <a:noFill/>
        </p:spPr>
        <p:txBody>
          <a:bodyPr wrap="square" lIns="36000" tIns="36000" rIns="36000" bIns="36000" rtlCol="0" anchor="ctr">
            <a:spAutoFit/>
          </a:bodyPr>
          <a:lstStyle/>
          <a:p>
            <a:r>
              <a:rPr lang="en-US" sz="1200" dirty="0">
                <a:solidFill>
                  <a:srgbClr val="FFFFFF"/>
                </a:solidFill>
                <a:latin typeface="Franklin Gothic Medium" panose="020B0603020102020204"/>
                <a:cs typeface="Times New Roman" panose="02020603050405020304" pitchFamily="18" charset="0"/>
              </a:rPr>
              <a:t>STRATEGIC PRIORITES</a:t>
            </a:r>
          </a:p>
        </p:txBody>
      </p:sp>
    </p:spTree>
    <p:extLst>
      <p:ext uri="{BB962C8B-B14F-4D97-AF65-F5344CB8AC3E}">
        <p14:creationId xmlns:p14="http://schemas.microsoft.com/office/powerpoint/2010/main" val="968608586"/>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blank" preserve="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8322031"/>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15E921F-37C4-9A4A-A306-91EB2DCEE060}"/>
              </a:ext>
            </a:extLst>
          </p:cNvPr>
          <p:cNvSpPr/>
          <p:nvPr userDrawn="1"/>
        </p:nvSpPr>
        <p:spPr bwMode="gray">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 name="connsiteX4" fmla="*/ 0 w 12192000"/>
              <a:gd name="connsiteY4" fmla="*/ 0 h 6858000"/>
              <a:gd name="connsiteX0" fmla="*/ 0 w 12257314"/>
              <a:gd name="connsiteY0" fmla="*/ 0 h 6858000"/>
              <a:gd name="connsiteX1" fmla="*/ 12192000 w 12257314"/>
              <a:gd name="connsiteY1" fmla="*/ 0 h 6858000"/>
              <a:gd name="connsiteX2" fmla="*/ 12257314 w 12257314"/>
              <a:gd name="connsiteY2" fmla="*/ 3265715 h 6858000"/>
              <a:gd name="connsiteX3" fmla="*/ 0 w 12257314"/>
              <a:gd name="connsiteY3" fmla="*/ 6858000 h 6858000"/>
              <a:gd name="connsiteX4" fmla="*/ 0 w 12257314"/>
              <a:gd name="connsiteY4" fmla="*/ 0 h 6858000"/>
              <a:gd name="connsiteX0" fmla="*/ 0 w 12273643"/>
              <a:gd name="connsiteY0" fmla="*/ 0 h 6858000"/>
              <a:gd name="connsiteX1" fmla="*/ 12192000 w 12273643"/>
              <a:gd name="connsiteY1" fmla="*/ 0 h 6858000"/>
              <a:gd name="connsiteX2" fmla="*/ 12273643 w 12273643"/>
              <a:gd name="connsiteY2" fmla="*/ 1632858 h 6858000"/>
              <a:gd name="connsiteX3" fmla="*/ 0 w 12273643"/>
              <a:gd name="connsiteY3" fmla="*/ 6858000 h 6858000"/>
              <a:gd name="connsiteX4" fmla="*/ 0 w 12273643"/>
              <a:gd name="connsiteY4" fmla="*/ 0 h 6858000"/>
              <a:gd name="connsiteX0" fmla="*/ 0 w 12192000"/>
              <a:gd name="connsiteY0" fmla="*/ 0 h 6858000"/>
              <a:gd name="connsiteX1" fmla="*/ 12192000 w 12192000"/>
              <a:gd name="connsiteY1" fmla="*/ 0 h 6858000"/>
              <a:gd name="connsiteX2" fmla="*/ 12192000 w 12192000"/>
              <a:gd name="connsiteY2" fmla="*/ 2400301 h 6858000"/>
              <a:gd name="connsiteX3" fmla="*/ 0 w 12192000"/>
              <a:gd name="connsiteY3" fmla="*/ 6858000 h 6858000"/>
              <a:gd name="connsiteX4" fmla="*/ 0 w 12192000"/>
              <a:gd name="connsiteY4" fmla="*/ 0 h 6858000"/>
              <a:gd name="connsiteX0" fmla="*/ 0 w 12192000"/>
              <a:gd name="connsiteY0" fmla="*/ 0 h 6858000"/>
              <a:gd name="connsiteX1" fmla="*/ 12192000 w 12192000"/>
              <a:gd name="connsiteY1" fmla="*/ 0 h 6858000"/>
              <a:gd name="connsiteX2" fmla="*/ 12192000 w 12192000"/>
              <a:gd name="connsiteY2" fmla="*/ 2367644 h 6858000"/>
              <a:gd name="connsiteX3" fmla="*/ 0 w 12192000"/>
              <a:gd name="connsiteY3" fmla="*/ 6858000 h 6858000"/>
              <a:gd name="connsiteX4" fmla="*/ 0 w 12192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858000">
                <a:moveTo>
                  <a:pt x="0" y="0"/>
                </a:moveTo>
                <a:lnTo>
                  <a:pt x="12192000" y="0"/>
                </a:lnTo>
                <a:lnTo>
                  <a:pt x="12192000" y="2367644"/>
                </a:lnTo>
                <a:lnTo>
                  <a:pt x="0" y="6858000"/>
                </a:lnTo>
                <a:lnTo>
                  <a:pt x="0" y="0"/>
                </a:lnTo>
                <a:close/>
              </a:path>
            </a:pathLst>
          </a:custGeom>
          <a:gradFill>
            <a:gsLst>
              <a:gs pos="0">
                <a:srgbClr val="307AAD"/>
              </a:gs>
              <a:gs pos="98000">
                <a:srgbClr val="307AAD">
                  <a:alpha val="85000"/>
                </a:srgbClr>
              </a:gs>
            </a:gsLst>
            <a:lin ang="0" scaled="1"/>
          </a:gradFill>
          <a:ln w="9525">
            <a:noFill/>
          </a:ln>
          <a:effectLst>
            <a:outerShdw blurRad="508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
        <p:nvSpPr>
          <p:cNvPr id="2" name="Title"/>
          <p:cNvSpPr>
            <a:spLocks noGrp="1"/>
          </p:cNvSpPr>
          <p:nvPr userDrawn="1">
            <p:ph type="ctrTitle" hasCustomPrompt="1"/>
            <p:custDataLst>
              <p:tags r:id="rId1"/>
            </p:custDataLst>
          </p:nvPr>
        </p:nvSpPr>
        <p:spPr>
          <a:xfrm>
            <a:off x="914400" y="1325880"/>
            <a:ext cx="10363200" cy="1270363"/>
          </a:xfrm>
        </p:spPr>
        <p:txBody>
          <a:bodyPr lIns="128016" tIns="64008" rIns="128016" bIns="64008" anchor="b" anchorCtr="0">
            <a:normAutofit/>
          </a:bodyPr>
          <a:lstStyle>
            <a:lvl1pPr algn="l">
              <a:spcBef>
                <a:spcPct val="0"/>
              </a:spcBef>
              <a:defRPr sz="6000" b="1" i="0">
                <a:solidFill>
                  <a:schemeClr val="bg1"/>
                </a:solidFill>
                <a:latin typeface="+mj-lt"/>
              </a:defRPr>
            </a:lvl1pPr>
          </a:lstStyle>
          <a:p>
            <a:r>
              <a:rPr lang="en-US" dirty="0"/>
              <a:t>Click to add title</a:t>
            </a:r>
          </a:p>
        </p:txBody>
      </p:sp>
      <p:sp>
        <p:nvSpPr>
          <p:cNvPr id="6" name="btfpLayoutConfig" hidden="1"/>
          <p:cNvSpPr txBox="1"/>
          <p:nvPr userDrawn="1">
            <p:custDataLst>
              <p:tags r:id="rId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overall_0_131468226384557565 columns_1_131468226384557565 </a:t>
            </a:r>
          </a:p>
        </p:txBody>
      </p:sp>
      <p:pic>
        <p:nvPicPr>
          <p:cNvPr id="11" name="Picture 10">
            <a:extLst>
              <a:ext uri="{FF2B5EF4-FFF2-40B4-BE49-F238E27FC236}">
                <a16:creationId xmlns:a16="http://schemas.microsoft.com/office/drawing/2014/main" id="{39560BEA-979F-F240-B6EA-3390DC021418}"/>
              </a:ext>
            </a:extLst>
          </p:cNvPr>
          <p:cNvPicPr>
            <a:picLocks noChangeAspect="1"/>
          </p:cNvPicPr>
          <p:nvPr userDrawn="1"/>
        </p:nvPicPr>
        <p:blipFill>
          <a:blip r:embed="rId4"/>
          <a:stretch>
            <a:fillRect/>
          </a:stretch>
        </p:blipFill>
        <p:spPr>
          <a:xfrm>
            <a:off x="8295003" y="5460574"/>
            <a:ext cx="3368631" cy="984676"/>
          </a:xfrm>
          <a:prstGeom prst="rect">
            <a:avLst/>
          </a:prstGeom>
        </p:spPr>
      </p:pic>
      <p:sp>
        <p:nvSpPr>
          <p:cNvPr id="19" name="Text Placeholder 18">
            <a:extLst>
              <a:ext uri="{FF2B5EF4-FFF2-40B4-BE49-F238E27FC236}">
                <a16:creationId xmlns:a16="http://schemas.microsoft.com/office/drawing/2014/main" id="{9F000818-D6C4-B44B-BB04-824A1FA0F648}"/>
              </a:ext>
            </a:extLst>
          </p:cNvPr>
          <p:cNvSpPr>
            <a:spLocks noGrp="1"/>
          </p:cNvSpPr>
          <p:nvPr>
            <p:ph type="body" sz="quarter" idx="10"/>
          </p:nvPr>
        </p:nvSpPr>
        <p:spPr>
          <a:xfrm>
            <a:off x="914400" y="2595563"/>
            <a:ext cx="7050088" cy="1355725"/>
          </a:xfrm>
        </p:spPr>
        <p:txBody>
          <a:bodyPr>
            <a:noAutofit/>
          </a:bodyPr>
          <a:lstStyle>
            <a:lvl1pPr>
              <a:defRPr sz="2400" b="0" i="0">
                <a:solidFill>
                  <a:schemeClr val="bg1"/>
                </a:solidFill>
                <a:latin typeface="+mj-lt"/>
              </a:defRPr>
            </a:lvl1pPr>
            <a:lvl2pPr>
              <a:defRPr sz="2400" b="0" i="0">
                <a:solidFill>
                  <a:schemeClr val="bg1"/>
                </a:solidFill>
                <a:latin typeface="Franklin Gothic Medium" panose="020B0603020102020204" pitchFamily="34" charset="0"/>
              </a:defRPr>
            </a:lvl2pPr>
            <a:lvl3pPr>
              <a:defRPr sz="2400" b="0" i="0">
                <a:solidFill>
                  <a:schemeClr val="bg1"/>
                </a:solidFill>
                <a:latin typeface="Franklin Gothic Medium" panose="020B0603020102020204" pitchFamily="34" charset="0"/>
              </a:defRPr>
            </a:lvl3pPr>
            <a:lvl4pPr>
              <a:defRPr sz="2400" b="0" i="0">
                <a:solidFill>
                  <a:schemeClr val="bg1"/>
                </a:solidFill>
                <a:latin typeface="Franklin Gothic Medium" panose="020B0603020102020204" pitchFamily="34" charset="0"/>
              </a:defRPr>
            </a:lvl4pPr>
            <a:lvl5pPr>
              <a:defRPr sz="2400" b="0" i="0">
                <a:solidFill>
                  <a:schemeClr val="bg1"/>
                </a:solidFill>
                <a:latin typeface="Franklin Gothic Medium" panose="020B0603020102020204" pitchFamily="34" charset="0"/>
              </a:defRPr>
            </a:lvl5pPr>
          </a:lstStyle>
          <a:p>
            <a:pPr lvl="0"/>
            <a:r>
              <a:rPr lang="en-US" dirty="0"/>
              <a:t>Edit Master text styles</a:t>
            </a:r>
          </a:p>
        </p:txBody>
      </p:sp>
    </p:spTree>
    <p:extLst>
      <p:ext uri="{BB962C8B-B14F-4D97-AF65-F5344CB8AC3E}">
        <p14:creationId xmlns:p14="http://schemas.microsoft.com/office/powerpoint/2010/main" val="2620549258"/>
      </p:ext>
    </p:extLst>
  </p:cSld>
  <p:clrMapOvr>
    <a:masterClrMapping/>
  </p:clrMapOvr>
  <p:transition/>
  <p:timing>
    <p:tnLst>
      <p:par>
        <p:cTn id="1" dur="indefinite" restart="never" nodeType="tmRoot"/>
      </p:par>
    </p:tnLst>
  </p:timing>
  <p:extLst mod="1">
    <p:ext uri="{DCECCB84-F9BA-43D5-87BE-67443E8EF086}">
      <p15:sldGuideLst xmlns:p15="http://schemas.microsoft.com/office/powerpoint/2012/main">
        <p15:guide id="1" pos="168">
          <p15:clr>
            <a:srgbClr val="CCCCCC"/>
          </p15:clr>
        </p15:guide>
        <p15:guide id="2" pos="7512">
          <p15:clr>
            <a:srgbClr val="CCCCCC"/>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4.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ags" Target="../tags/tag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ags" Target="../tags/tag2.xml"/><Relationship Id="rId5" Type="http://schemas.openxmlformats.org/officeDocument/2006/relationships/slideLayout" Target="../slideLayouts/slideLayout5.xml"/><Relationship Id="rId10" Type="http://schemas.openxmlformats.org/officeDocument/2006/relationships/tags" Target="../tags/tag1.xml"/><Relationship Id="rId4" Type="http://schemas.openxmlformats.org/officeDocument/2006/relationships/slideLayout" Target="../slideLayouts/slideLayout4.xml"/><Relationship Id="rId9" Type="http://schemas.openxmlformats.org/officeDocument/2006/relationships/theme" Target="../theme/theme1.xml"/><Relationship Id="rId14" Type="http://schemas.openxmlformats.org/officeDocument/2006/relationships/tags" Target="../tags/tag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6.xml"/><Relationship Id="rId13" Type="http://schemas.openxmlformats.org/officeDocument/2006/relationships/tags" Target="../tags/tag13.xml"/><Relationship Id="rId3" Type="http://schemas.openxmlformats.org/officeDocument/2006/relationships/slideLayout" Target="../slideLayouts/slideLayout11.xml"/><Relationship Id="rId7" Type="http://schemas.openxmlformats.org/officeDocument/2006/relationships/slideLayout" Target="../slideLayouts/slideLayout15.xml"/><Relationship Id="rId12" Type="http://schemas.openxmlformats.org/officeDocument/2006/relationships/tags" Target="../tags/tag12.xml"/><Relationship Id="rId2" Type="http://schemas.openxmlformats.org/officeDocument/2006/relationships/slideLayout" Target="../slideLayouts/slideLayout10.xml"/><Relationship Id="rId1" Type="http://schemas.openxmlformats.org/officeDocument/2006/relationships/slideLayout" Target="../slideLayouts/slideLayout9.xml"/><Relationship Id="rId6" Type="http://schemas.openxmlformats.org/officeDocument/2006/relationships/slideLayout" Target="../slideLayouts/slideLayout14.xml"/><Relationship Id="rId11" Type="http://schemas.openxmlformats.org/officeDocument/2006/relationships/tags" Target="../tags/tag11.xml"/><Relationship Id="rId5" Type="http://schemas.openxmlformats.org/officeDocument/2006/relationships/slideLayout" Target="../slideLayouts/slideLayout13.xml"/><Relationship Id="rId10" Type="http://schemas.openxmlformats.org/officeDocument/2006/relationships/tags" Target="../tags/tag10.xml"/><Relationship Id="rId4" Type="http://schemas.openxmlformats.org/officeDocument/2006/relationships/slideLayout" Target="../slideLayouts/slideLayout12.xml"/><Relationship Id="rId9" Type="http://schemas.openxmlformats.org/officeDocument/2006/relationships/theme" Target="../theme/theme2.xml"/><Relationship Id="rId14" Type="http://schemas.openxmlformats.org/officeDocument/2006/relationships/tags" Target="../tags/tag14.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ags" Target="../tags/tag2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tags" Target="../tags/tag21.xml"/><Relationship Id="rId5" Type="http://schemas.openxmlformats.org/officeDocument/2006/relationships/slideLayout" Target="../slideLayouts/slideLayout21.xml"/><Relationship Id="rId10" Type="http://schemas.openxmlformats.org/officeDocument/2006/relationships/tags" Target="../tags/tag20.xml"/><Relationship Id="rId4" Type="http://schemas.openxmlformats.org/officeDocument/2006/relationships/slideLayout" Target="../slideLayouts/slideLayout20.xml"/><Relationship Id="rId9" Type="http://schemas.openxmlformats.org/officeDocument/2006/relationships/tags" Target="../tags/tag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10255325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5" name="BtfpConfiguration" hidden="1"/>
          <p:cNvSpPr txBox="1"/>
          <p:nvPr userDrawn="1">
            <p:custDataLst>
              <p:tags r:id="rId10"/>
            </p:custDataLst>
          </p:nvPr>
        </p:nvSpPr>
        <p:spPr bwMode="hidden">
          <a:xfrm>
            <a:off x="0" y="0"/>
            <a:ext cx="36000" cy="36000"/>
          </a:xfrm>
          <a:prstGeom prst="rect">
            <a:avLst/>
          </a:prstGeom>
          <a:noFill/>
        </p:spPr>
        <p:txBody>
          <a:bodyPr wrap="none" lIns="0" tIns="0" rIns="0" bIns="0" rtlCol="0">
            <a:noAutofit/>
          </a:bodyPr>
          <a:lstStyle/>
          <a:p>
            <a:pPr defTabSz="711143">
              <a:spcBef>
                <a:spcPts val="1200"/>
              </a:spcBef>
            </a:pPr>
            <a:r>
              <a:rPr lang="en-US" sz="100" dirty="0">
                <a:solidFill>
                  <a:prstClr val="white">
                    <a:alpha val="0"/>
                  </a:prstClr>
                </a:solidFill>
              </a:rPr>
              <a:t>&lt;btfp&gt;
  &lt;!-- North America Graphics. 2.26.2019. DAL. CORE. 
       Instructions for the &lt;template&gt; tag:
       Keep "version" and "type" options unchanged.
       Set "name" option to the client name that should appear on the client color section. 
       Set "pageSize" to the paper size you are setting this slide master up on. Valid values are: "widescreen" (which equals 16:9), "4_3", "a4" and "letter". Observe capitalization! --&gt;
  &lt;template version="2.0.14" type="unbranded" name="Memorial Hermann_16.9" pageSize="widescreen"&gt;
    &lt;!-- Instructions for &lt;settings&gt; tag:
         In each sub-tag set the hex code of the RGB color you wish to use for the standard elements when they are created on this slide master.
         If the value is missing or invalid, default colors will be used. --&gt;
    &lt;settings&gt;
      &lt;runningAgendaBackColorLeft&gt;#1F497D&lt;/runningAgendaBackColorLeft&gt;
      &lt;runningAgendaBackColorRight&gt;#4F81BD&lt;/runningAgendaBackColorRight&gt;
      &lt;runningAgendaTextColorLeft&gt;#FFFFFF&lt;/runningAgendaTextColorLeft&gt;
      &lt;runningAgendaTextColorRight&gt;#FFFFFF&lt;/runningAgendaTextColorRight&gt;
      &lt;columnHeaderLineColor&gt;#000000&lt;/columnHeaderLineColor&gt;
      &lt;columnHeaderTextColor&gt;#000000&lt;/columnHeaderTextColor&gt;
      &lt;rowHeaderLineColor&gt;#000000&lt;/rowHeaderLineColor&gt;
      &lt;rowHeaderTextColor&gt;#000000&lt;/rowHeaderTextColor&gt;
      &lt;bainArrowLineColor&gt;#948A54&lt;/bainArrowLineColor&gt;
      &lt;bainArrowTextColor&gt;#948A54&lt;/bainArrowTextColor&gt;
      &lt;percentageCircleFullCircleColor&gt;#EEECE1&lt;/percentageCircleFullCircleColor&gt;
      &lt;percentageCircleTextHighlightColor&gt;#948A54&lt;/percentageCircleTextHighlightColor&gt;
      &lt;statusStickerColor&gt;#000000&lt;/statusStickerColor&gt;
      &lt;calloutBackColor&gt;#FFFFFF&lt;/calloutBackColor&gt;
      &lt;calloutTextLineColor&gt;#000000&lt;/calloutTextLineColor&gt;
      &lt;numberBubbleBackColor&gt;#FFFFFF&lt;/numberBubbleBackColor&gt;
      &lt;numberBubbleTextLineColor&gt;#948A54&lt;/numberBubbleTextLineColor&gt;
      &lt;valueChainTextLineColor&gt;#000000&lt;/valueChainTextLineColor&gt;
      &lt;agendaHighlightColor&gt;#948A54&lt;/agendaHighlightColor&gt;
      &lt;!-- The &lt;tableAccentNumber&gt; defines which table layout from the "Light Style 1" row should be applied for newly created tables. 
           Valid values are 0, 1, 2, 3, 4, 5, and 6 - representing the layouts on the Table Layout drop-down from left to right. 
           The highlight colors used in those table layouts link to the Theme color palette, they cannot be specified here. --&gt;
      &lt;tableAccentNumber&gt;1&lt;/tableAccentNumber&gt;
      &lt;!-- The &lt;statusStickerRunningAgendaFontSize&gt; tag determines what font size should be applied to newly created status stickers and running agendas. 
           Valid values are integer numbers. If the option is not present or not valid, the default is used. --&gt;
      &lt;statusStickerRunningAgendaFontSize&gt;12&lt;/statusStickerRunningAgendaFontSize&gt;
      &lt;!-- The &lt;columnSpacing&gt; tag determines the width of the spacing between columns in pt.
           Valid values are integer numbers, min. 28, max. 85 (~1-3cm). If the option is not present or not valid, the default is used. --&gt;
      &lt;columnSpacing&gt;36&lt;/columnSpacing&gt;
    &lt;/settings&gt;
    &lt;!-- Instructions for &lt;colors&gt; tag:
         Use any number of &lt;color&gt;...&lt;/color&gt; lines. Each line creates a client color on the client color palette in the order they appear here.
         The client color hex code goes between the &lt;color&gt; and &lt;/color&gt; tags.
         The &lt;color&gt; tag may have the option "contrastingTextColor". If it is set to a valid RGB hex code then that color will be used for text if the user applies the client color to fill a shape. 
         Hence, contrastingTextColor usually is white (#FFFFFF), black (#000000) or another dark color. --&gt;
    &lt;colors&gt;
      &lt;color contrastingTextColor="#000000"&gt;#EEECE1&lt;/color&gt;
      &lt;color </a:t>
            </a:r>
            <a:r>
              <a:rPr lang="en-US" sz="100" dirty="0" err="1">
                <a:solidFill>
                  <a:prstClr val="white">
                    <a:alpha val="0"/>
                  </a:prstClr>
                </a:solidFill>
              </a:rPr>
              <a:t>contrastingTextColor</a:t>
            </a:r>
            <a:r>
              <a:rPr lang="en-US" sz="100" dirty="0">
                <a:solidFill>
                  <a:prstClr val="white">
                    <a:alpha val="0"/>
                  </a:prstClr>
                </a:solidFill>
              </a:rPr>
              <a:t>="#FFFFFF"&gt;#948A54&lt;/color&gt;
      &lt;color </a:t>
            </a:r>
            <a:r>
              <a:rPr lang="en-US" sz="100" dirty="0" err="1">
                <a:solidFill>
                  <a:prstClr val="white">
                    <a:alpha val="0"/>
                  </a:prstClr>
                </a:solidFill>
              </a:rPr>
              <a:t>contrastingTextColor</a:t>
            </a:r>
            <a:r>
              <a:rPr lang="en-US" sz="100" dirty="0">
                <a:solidFill>
                  <a:prstClr val="white">
                    <a:alpha val="0"/>
                  </a:prstClr>
                </a:solidFill>
              </a:rPr>
              <a:t>="#FFFFFF"&gt;#1F497D&lt;/color&gt;
      &lt;color </a:t>
            </a:r>
            <a:r>
              <a:rPr lang="en-US" sz="100" dirty="0" err="1">
                <a:solidFill>
                  <a:prstClr val="white">
                    <a:alpha val="0"/>
                  </a:prstClr>
                </a:solidFill>
              </a:rPr>
              <a:t>contrastingTextColor</a:t>
            </a:r>
            <a:r>
              <a:rPr lang="en-US" sz="100" dirty="0">
                <a:solidFill>
                  <a:prstClr val="white">
                    <a:alpha val="0"/>
                  </a:prstClr>
                </a:solidFill>
              </a:rPr>
              <a:t>="#FFFFFF"&gt;#4F81BD&lt;/color&gt;
      &lt;color </a:t>
            </a:r>
            <a:r>
              <a:rPr lang="en-US" sz="100" dirty="0" err="1">
                <a:solidFill>
                  <a:prstClr val="white">
                    <a:alpha val="0"/>
                  </a:prstClr>
                </a:solidFill>
              </a:rPr>
              <a:t>contrastingTextColor</a:t>
            </a:r>
            <a:r>
              <a:rPr lang="en-US" sz="100" dirty="0">
                <a:solidFill>
                  <a:prstClr val="white">
                    <a:alpha val="0"/>
                  </a:prstClr>
                </a:solidFill>
              </a:rPr>
              <a:t>="#FFFFFF"&gt;#C0504D&lt;/color&gt;
      &lt;color </a:t>
            </a:r>
            <a:r>
              <a:rPr lang="en-US" sz="100" dirty="0" err="1">
                <a:solidFill>
                  <a:prstClr val="white">
                    <a:alpha val="0"/>
                  </a:prstClr>
                </a:solidFill>
              </a:rPr>
              <a:t>contrastingTextColor</a:t>
            </a:r>
            <a:r>
              <a:rPr lang="en-US" sz="100" dirty="0">
                <a:solidFill>
                  <a:prstClr val="white">
                    <a:alpha val="0"/>
                  </a:prstClr>
                </a:solidFill>
              </a:rPr>
              <a:t>="#000000"&gt;#9BBB59&lt;/color&gt;
      &lt;color </a:t>
            </a:r>
            <a:r>
              <a:rPr lang="en-US" sz="100" dirty="0" err="1">
                <a:solidFill>
                  <a:prstClr val="white">
                    <a:alpha val="0"/>
                  </a:prstClr>
                </a:solidFill>
              </a:rPr>
              <a:t>contrastingTextColor</a:t>
            </a:r>
            <a:r>
              <a:rPr lang="en-US" sz="100" dirty="0">
                <a:solidFill>
                  <a:prstClr val="white">
                    <a:alpha val="0"/>
                  </a:prstClr>
                </a:solidFill>
              </a:rPr>
              <a:t>="#FFFFFF"&gt;#8064A2&lt;/color&gt;
      &lt;color </a:t>
            </a:r>
            <a:r>
              <a:rPr lang="en-US" sz="100" dirty="0" err="1">
                <a:solidFill>
                  <a:prstClr val="white">
                    <a:alpha val="0"/>
                  </a:prstClr>
                </a:solidFill>
              </a:rPr>
              <a:t>contrastingTextColor</a:t>
            </a:r>
            <a:r>
              <a:rPr lang="en-US" sz="100" dirty="0">
                <a:solidFill>
                  <a:prstClr val="white">
                    <a:alpha val="0"/>
                  </a:prstClr>
                </a:solidFill>
              </a:rPr>
              <a:t>="#FFFFFF"&gt;#4BACC6&lt;/color&gt;
      &lt;color </a:t>
            </a:r>
            <a:r>
              <a:rPr lang="en-US" sz="100" dirty="0" err="1">
                <a:solidFill>
                  <a:prstClr val="white">
                    <a:alpha val="0"/>
                  </a:prstClr>
                </a:solidFill>
              </a:rPr>
              <a:t>contrastingTextColor</a:t>
            </a:r>
            <a:r>
              <a:rPr lang="en-US" sz="100" dirty="0">
                <a:solidFill>
                  <a:prstClr val="white">
                    <a:alpha val="0"/>
                  </a:prstClr>
                </a:solidFill>
              </a:rPr>
              <a:t>="#000000"&gt;#F79646&lt;/color&gt;
    &lt;/colors&gt;
  &lt;/template&gt;
&lt;/</a:t>
            </a:r>
            <a:r>
              <a:rPr lang="en-US" sz="100" dirty="0" err="1">
                <a:solidFill>
                  <a:prstClr val="white">
                    <a:alpha val="0"/>
                  </a:prstClr>
                </a:solidFill>
              </a:rPr>
              <a:t>btfp</a:t>
            </a:r>
            <a:r>
              <a:rPr lang="en-US" sz="100" dirty="0">
                <a:solidFill>
                  <a:prstClr val="white">
                    <a:alpha val="0"/>
                  </a:prstClr>
                </a:solidFill>
              </a:rPr>
              <a:t>&gt;</a:t>
            </a:r>
          </a:p>
        </p:txBody>
      </p:sp>
      <p:sp>
        <p:nvSpPr>
          <p:cNvPr id="19" name="SlideNumber"/>
          <p:cNvSpPr/>
          <p:nvPr userDrawn="1">
            <p:custDataLst>
              <p:tags r:id="rId11"/>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dirty="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2"/>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3"/>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4"/>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dirty="0">
              <a:solidFill>
                <a:srgbClr val="000000"/>
              </a:solidFill>
            </a:endParaRPr>
          </a:p>
        </p:txBody>
      </p:sp>
    </p:spTree>
    <p:extLst>
      <p:ext uri="{BB962C8B-B14F-4D97-AF65-F5344CB8AC3E}">
        <p14:creationId xmlns:p14="http://schemas.microsoft.com/office/powerpoint/2010/main" val="3760808737"/>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9F9FC"/>
        </a:solidFill>
        <a:effectLst/>
      </p:bgPr>
    </p:bg>
    <p:spTree>
      <p:nvGrpSpPr>
        <p:cNvPr id="1" name=""/>
        <p:cNvGrpSpPr/>
        <p:nvPr/>
      </p:nvGrpSpPr>
      <p:grpSpPr>
        <a:xfrm>
          <a:off x="0" y="0"/>
          <a:ext cx="0" cy="0"/>
          <a:chOff x="0" y="0"/>
          <a:chExt cx="0" cy="0"/>
        </a:xfrm>
      </p:grpSpPr>
      <p:sp>
        <p:nvSpPr>
          <p:cNvPr id="19" name="SlideNumber"/>
          <p:cNvSpPr/>
          <p:nvPr userDrawn="1">
            <p:custDataLst>
              <p:tags r:id="rId9"/>
            </p:custDataLst>
          </p:nvPr>
        </p:nvSpPr>
        <p:spPr bwMode="gray">
          <a:xfrm>
            <a:off x="4674870" y="6355080"/>
            <a:ext cx="2842260" cy="365760"/>
          </a:xfrm>
          <a:prstGeom prst="roundRect">
            <a:avLst>
              <a:gd name="adj" fmla="val 0"/>
            </a:avLst>
          </a:prstGeom>
          <a:noFill/>
          <a:ln w="19050">
            <a:noFill/>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wrap="none" lIns="106680" tIns="53340" rIns="106680" bIns="53340" rtlCol="0" anchor="ctr" anchorCtr="0">
            <a:noAutofit/>
          </a:bodyPr>
          <a:lstStyle/>
          <a:p>
            <a:pPr algn="ctr" defTabSz="711143">
              <a:spcBef>
                <a:spcPct val="0"/>
              </a:spcBef>
            </a:pPr>
            <a:fld id="{BB69BBE8-4DB2-4642-B003-B220ACD5A2FD}" type="slidenum">
              <a:rPr lang="en-US" sz="1000">
                <a:solidFill>
                  <a:srgbClr val="FFFFFF">
                    <a:lumMod val="75000"/>
                  </a:srgbClr>
                </a:solidFill>
                <a:latin typeface="Times New Roman" panose="02020603050405020304" pitchFamily="18" charset="0"/>
                <a:cs typeface="Times New Roman" panose="02020603050405020304" pitchFamily="18" charset="0"/>
              </a:rPr>
              <a:pPr algn="ctr" defTabSz="711143">
                <a:spcBef>
                  <a:spcPct val="0"/>
                </a:spcBef>
              </a:pPr>
              <a:t>‹#›</a:t>
            </a:fld>
            <a:endParaRPr lang="fr-FR" sz="1000">
              <a:solidFill>
                <a:srgbClr val="FFFFFF">
                  <a:lumMod val="75000"/>
                </a:srgbClr>
              </a:solidFill>
              <a:latin typeface="Times New Roman" panose="02020603050405020304" pitchFamily="18" charset="0"/>
              <a:cs typeface="Times New Roman" panose="02020603050405020304" pitchFamily="18" charset="0"/>
            </a:endParaRPr>
          </a:p>
        </p:txBody>
      </p:sp>
      <p:sp>
        <p:nvSpPr>
          <p:cNvPr id="3" name="Text Placeholder"/>
          <p:cNvSpPr>
            <a:spLocks noGrp="1"/>
          </p:cNvSpPr>
          <p:nvPr>
            <p:ph type="body" idx="1"/>
            <p:custDataLst>
              <p:tags r:id="rId10"/>
            </p:custDataLst>
          </p:nvPr>
        </p:nvSpPr>
        <p:spPr>
          <a:xfrm>
            <a:off x="609600" y="1600200"/>
            <a:ext cx="10972800" cy="452628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Slide Title"/>
          <p:cNvSpPr>
            <a:spLocks noGrp="1"/>
          </p:cNvSpPr>
          <p:nvPr>
            <p:ph type="title"/>
            <p:custDataLst>
              <p:tags r:id="rId11"/>
            </p:custDataLst>
          </p:nvPr>
        </p:nvSpPr>
        <p:spPr>
          <a:xfrm>
            <a:off x="609600" y="64851"/>
            <a:ext cx="8229600" cy="1051560"/>
          </a:xfrm>
          <a:prstGeom prst="rect">
            <a:avLst/>
          </a:prstGeom>
        </p:spPr>
        <p:txBody>
          <a:bodyPr vert="horz" lIns="91440" tIns="45720" rIns="91440" bIns="45720" rtlCol="0" anchor="ctr" anchorCtr="0">
            <a:noAutofit/>
          </a:bodyPr>
          <a:lstStyle/>
          <a:p>
            <a:r>
              <a:rPr lang="en-US" dirty="0"/>
              <a:t>Click to edit Master title style</a:t>
            </a:r>
          </a:p>
        </p:txBody>
      </p:sp>
      <p:sp>
        <p:nvSpPr>
          <p:cNvPr id="4" name="btfpLayoutConfig" hidden="1"/>
          <p:cNvSpPr txBox="1"/>
          <p:nvPr userDrawn="1">
            <p:custDataLst>
              <p:tags r:id="rId12"/>
            </p:custDataLst>
          </p:nvPr>
        </p:nvSpPr>
        <p:spPr>
          <a:xfrm>
            <a:off x="12701" y="12700"/>
            <a:ext cx="611312" cy="88092"/>
          </a:xfrm>
          <a:prstGeom prst="rect">
            <a:avLst/>
          </a:prstGeom>
          <a:noFill/>
        </p:spPr>
        <p:txBody>
          <a:bodyPr vert="horz" wrap="none" lIns="36000" tIns="36000" rIns="36000" bIns="36000" rtlCol="0">
            <a:spAutoFit/>
          </a:bodyPr>
          <a:lstStyle/>
          <a:p>
            <a:pPr marL="177786" indent="-177786" defTabSz="711143">
              <a:spcBef>
                <a:spcPts val="1200"/>
              </a:spcBef>
              <a:buFontTx/>
              <a:buChar char="•"/>
            </a:pPr>
            <a:r>
              <a:rPr lang="en-US" sz="100">
                <a:solidFill>
                  <a:srgbClr val="FFFFFF">
                    <a:alpha val="0"/>
                  </a:srgbClr>
                </a:solidFill>
              </a:rPr>
              <a:t>overall_0_131468204519021135 columns_1_131468204519021135 </a:t>
            </a:r>
          </a:p>
        </p:txBody>
      </p:sp>
      <p:sp>
        <p:nvSpPr>
          <p:cNvPr id="6" name="Rectangle 5">
            <a:extLst>
              <a:ext uri="{FF2B5EF4-FFF2-40B4-BE49-F238E27FC236}">
                <a16:creationId xmlns:a16="http://schemas.microsoft.com/office/drawing/2014/main" id="{F9150436-7A0B-2849-9C4C-747BFF0BBB65}"/>
              </a:ext>
            </a:extLst>
          </p:cNvPr>
          <p:cNvSpPr/>
          <p:nvPr userDrawn="1"/>
        </p:nvSpPr>
        <p:spPr bwMode="gray">
          <a:xfrm>
            <a:off x="0" y="1171074"/>
            <a:ext cx="12208042" cy="94228"/>
          </a:xfrm>
          <a:prstGeom prst="rect">
            <a:avLst/>
          </a:prstGeom>
          <a:gradFill>
            <a:gsLst>
              <a:gs pos="0">
                <a:schemeClr val="accent1"/>
              </a:gs>
              <a:gs pos="100000">
                <a:schemeClr val="bg1"/>
              </a:gs>
            </a:gsLst>
            <a:lin ang="0" scaled="1"/>
          </a:gra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algn="ctr"/>
            <a:endParaRPr lang="en-US" sz="1600">
              <a:solidFill>
                <a:srgbClr val="000000"/>
              </a:solidFill>
            </a:endParaRPr>
          </a:p>
        </p:txBody>
      </p:sp>
      <p:sp>
        <p:nvSpPr>
          <p:cNvPr id="9" name="TextBox 8">
            <a:extLst>
              <a:ext uri="{FF2B5EF4-FFF2-40B4-BE49-F238E27FC236}">
                <a16:creationId xmlns:a16="http://schemas.microsoft.com/office/drawing/2014/main" id="{CD4AB496-CBF1-034E-9A7B-031B005930EE}"/>
              </a:ext>
            </a:extLst>
          </p:cNvPr>
          <p:cNvSpPr txBox="1"/>
          <p:nvPr userDrawn="1"/>
        </p:nvSpPr>
        <p:spPr bwMode="gray">
          <a:xfrm>
            <a:off x="609600" y="6374562"/>
            <a:ext cx="3400537" cy="318924"/>
          </a:xfrm>
          <a:prstGeom prst="rect">
            <a:avLst/>
          </a:prstGeom>
          <a:noFill/>
        </p:spPr>
        <p:txBody>
          <a:bodyPr wrap="none" lIns="36000" tIns="36000" rIns="36000" bIns="36000" rtlCol="0">
            <a:spAutoFit/>
          </a:bodyPr>
          <a:lstStyle/>
          <a:p>
            <a:r>
              <a:rPr lang="en-US" sz="1600" b="1" i="1">
                <a:solidFill>
                  <a:srgbClr val="6C7379"/>
                </a:solidFill>
                <a:latin typeface="Times New Roman" panose="02020603050405020304" pitchFamily="18" charset="0"/>
                <a:cs typeface="Times New Roman" panose="02020603050405020304" pitchFamily="18" charset="0"/>
              </a:rPr>
              <a:t>Advancing Health. </a:t>
            </a:r>
            <a:r>
              <a:rPr lang="en-US" sz="1600" i="1">
                <a:solidFill>
                  <a:srgbClr val="6C7379"/>
                </a:solidFill>
                <a:latin typeface="Times New Roman" panose="02020603050405020304" pitchFamily="18" charset="0"/>
                <a:cs typeface="Times New Roman" panose="02020603050405020304" pitchFamily="18" charset="0"/>
              </a:rPr>
              <a:t>Personalizing Care.</a:t>
            </a:r>
          </a:p>
        </p:txBody>
      </p:sp>
    </p:spTree>
    <p:extLst>
      <p:ext uri="{BB962C8B-B14F-4D97-AF65-F5344CB8AC3E}">
        <p14:creationId xmlns:p14="http://schemas.microsoft.com/office/powerpoint/2010/main" val="3933078231"/>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Lst>
  <p:transition/>
  <p:timing>
    <p:tnLst>
      <p:par>
        <p:cTn id="1" dur="indefinite" restart="never" nodeType="tmRoot"/>
      </p:par>
    </p:tnLst>
  </p:timing>
  <p:txStyles>
    <p:titleStyle>
      <a:lvl1pPr algn="l" defTabSz="711143" rtl="0" eaLnBrk="1" latinLnBrk="0" hangingPunct="1">
        <a:lnSpc>
          <a:spcPct val="100000"/>
        </a:lnSpc>
        <a:spcBef>
          <a:spcPct val="0"/>
        </a:spcBef>
        <a:buNone/>
        <a:defRPr sz="2800" b="0" i="0" kern="1200">
          <a:solidFill>
            <a:schemeClr val="tx2"/>
          </a:solidFill>
          <a:latin typeface="+mj-lt"/>
          <a:ea typeface="+mj-ea"/>
          <a:cs typeface="+mj-cs"/>
        </a:defRPr>
      </a:lvl1pPr>
    </p:titleStyle>
    <p:bodyStyle>
      <a:lvl1pPr marL="180961" indent="-180961" algn="l" defTabSz="914282" rtl="0" eaLnBrk="1" latinLnBrk="0" hangingPunct="1">
        <a:lnSpc>
          <a:spcPct val="100000"/>
        </a:lnSpc>
        <a:spcBef>
          <a:spcPts val="920"/>
        </a:spcBef>
        <a:buFont typeface="Arial" panose="020B0604020202020204" pitchFamily="34" charset="0"/>
        <a:buChar char="•"/>
        <a:defRPr sz="1600" kern="1200">
          <a:solidFill>
            <a:schemeClr val="tx2"/>
          </a:solidFill>
          <a:latin typeface="Times New Roman" panose="02020603050405020304" pitchFamily="18" charset="0"/>
          <a:ea typeface="+mn-ea"/>
          <a:cs typeface="Times New Roman" panose="02020603050405020304" pitchFamily="18" charset="0"/>
        </a:defRPr>
      </a:lvl1pPr>
      <a:lvl2pPr marL="361921"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2pPr>
      <a:lvl3pPr marL="534945" indent="-173024"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3pPr>
      <a:lvl4pPr marL="715906" indent="-180961" algn="l" defTabSz="914282" rtl="0" eaLnBrk="1" latinLnBrk="0" hangingPunct="1">
        <a:lnSpc>
          <a:spcPct val="100000"/>
        </a:lnSpc>
        <a:spcBef>
          <a:spcPts val="920"/>
        </a:spcBef>
        <a:buFont typeface="Arial" panose="020B0604020202020204" pitchFamily="34" charset="0"/>
        <a:buChar char="–"/>
        <a:defRPr sz="1400" kern="1200">
          <a:solidFill>
            <a:schemeClr val="tx2"/>
          </a:solidFill>
          <a:latin typeface="Times New Roman" panose="02020603050405020304" pitchFamily="18" charset="0"/>
          <a:ea typeface="+mn-ea"/>
          <a:cs typeface="Times New Roman" panose="02020603050405020304" pitchFamily="18" charset="0"/>
        </a:defRPr>
      </a:lvl4pPr>
      <a:lvl5pPr marL="898453" indent="-182549" algn="l" defTabSz="914282" rtl="0" eaLnBrk="1" latinLnBrk="0" hangingPunct="1">
        <a:lnSpc>
          <a:spcPct val="100000"/>
        </a:lnSpc>
        <a:spcBef>
          <a:spcPts val="920"/>
        </a:spcBef>
        <a:buFont typeface="Arial" panose="020B0604020202020204" pitchFamily="34" charset="0"/>
        <a:buChar char="&gt;"/>
        <a:defRPr sz="1400" kern="1200">
          <a:solidFill>
            <a:schemeClr val="tx2"/>
          </a:solidFill>
          <a:latin typeface="Times New Roman" panose="02020603050405020304" pitchFamily="18" charset="0"/>
          <a:ea typeface="+mn-ea"/>
          <a:cs typeface="Times New Roman" panose="02020603050405020304" pitchFamily="18" charset="0"/>
        </a:defRPr>
      </a:lvl5pPr>
      <a:lvl6pPr marL="251427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414"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5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95" indent="-228571" algn="l" defTabSz="914282"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177786" indent="-177786" algn="l" defTabSz="711143" rtl="0" eaLnBrk="1" latinLnBrk="0" hangingPunct="1">
        <a:spcBef>
          <a:spcPts val="1200"/>
        </a:spcBef>
        <a:buChar char="•"/>
        <a:defRPr sz="1600" kern="1200">
          <a:solidFill>
            <a:schemeClr val="tx1"/>
          </a:solidFill>
          <a:latin typeface="+mn-lt"/>
          <a:ea typeface="+mn-ea"/>
          <a:cs typeface="+mn-cs"/>
        </a:defRPr>
      </a:lvl1pPr>
      <a:lvl2pPr marL="355572" indent="-177786" algn="l" defTabSz="711143" rtl="0" eaLnBrk="1" latinLnBrk="0" hangingPunct="1">
        <a:spcBef>
          <a:spcPts val="600"/>
        </a:spcBef>
        <a:buChar char="–"/>
        <a:defRPr sz="1400" kern="1200">
          <a:solidFill>
            <a:schemeClr val="tx1"/>
          </a:solidFill>
          <a:latin typeface="+mn-lt"/>
          <a:ea typeface="+mn-ea"/>
          <a:cs typeface="+mn-cs"/>
        </a:defRPr>
      </a:lvl2pPr>
      <a:lvl3pPr marL="533358" indent="-177786" algn="l" defTabSz="711143" rtl="0" eaLnBrk="1" latinLnBrk="0" hangingPunct="1">
        <a:spcBef>
          <a:spcPts val="600"/>
        </a:spcBef>
        <a:buChar char="&gt;"/>
        <a:defRPr sz="1400" kern="1200">
          <a:solidFill>
            <a:schemeClr val="tx1"/>
          </a:solidFill>
          <a:latin typeface="+mn-lt"/>
          <a:ea typeface="+mn-ea"/>
          <a:cs typeface="+mn-cs"/>
        </a:defRPr>
      </a:lvl3pPr>
      <a:lvl4pPr marL="711143" indent="-177786" algn="l" defTabSz="711143" rtl="0" eaLnBrk="1" latinLnBrk="0" hangingPunct="1">
        <a:spcBef>
          <a:spcPts val="600"/>
        </a:spcBef>
        <a:buChar char="–"/>
        <a:defRPr sz="1400" kern="1200">
          <a:solidFill>
            <a:schemeClr val="tx1"/>
          </a:solidFill>
          <a:latin typeface="+mn-lt"/>
          <a:ea typeface="+mn-ea"/>
          <a:cs typeface="+mn-cs"/>
        </a:defRPr>
      </a:lvl4pPr>
      <a:lvl5pPr marL="888929" indent="-177786" algn="l" defTabSz="711143" rtl="0" eaLnBrk="1" latinLnBrk="0" hangingPunct="1">
        <a:spcBef>
          <a:spcPts val="600"/>
        </a:spcBef>
        <a:buChar char="&gt;"/>
        <a:defRPr sz="1400" kern="1200">
          <a:solidFill>
            <a:schemeClr val="tx1"/>
          </a:solidFill>
          <a:latin typeface="+mn-lt"/>
          <a:ea typeface="+mn-ea"/>
          <a:cs typeface="+mn-cs"/>
        </a:defRPr>
      </a:lvl5pPr>
      <a:lvl6pPr marL="1066714" algn="l" defTabSz="711143" rtl="0" eaLnBrk="1" latinLnBrk="0" hangingPunct="1">
        <a:defRPr sz="1400" kern="1200">
          <a:solidFill>
            <a:schemeClr val="tx1"/>
          </a:solidFill>
          <a:latin typeface="+mn-lt"/>
          <a:ea typeface="+mn-ea"/>
          <a:cs typeface="+mn-cs"/>
        </a:defRPr>
      </a:lvl6pPr>
      <a:lvl7pPr marL="1244500" algn="l" defTabSz="711143" rtl="0" eaLnBrk="1" latinLnBrk="0" hangingPunct="1">
        <a:defRPr sz="1400" kern="1200">
          <a:solidFill>
            <a:schemeClr val="tx1"/>
          </a:solidFill>
          <a:latin typeface="+mn-lt"/>
          <a:ea typeface="+mn-ea"/>
          <a:cs typeface="+mn-cs"/>
        </a:defRPr>
      </a:lvl7pPr>
      <a:lvl8pPr marL="1422286" algn="l" defTabSz="711143" rtl="0" eaLnBrk="1" latinLnBrk="0" hangingPunct="1">
        <a:defRPr sz="1400" kern="1200">
          <a:solidFill>
            <a:schemeClr val="tx1"/>
          </a:solidFill>
          <a:latin typeface="+mn-lt"/>
          <a:ea typeface="+mn-ea"/>
          <a:cs typeface="+mn-cs"/>
        </a:defRPr>
      </a:lvl8pPr>
      <a:lvl9pPr marL="1600072" algn="l" defTabSz="711143" rtl="0" eaLnBrk="1" latinLnBrk="0" hangingPunct="1">
        <a:defRPr sz="1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900">
          <p15:clr>
            <a:srgbClr val="D1D1D1"/>
          </p15:clr>
        </p15:guide>
        <p15:guide id="2" pos="168">
          <p15:clr>
            <a:srgbClr val="D1D1D1"/>
          </p15:clr>
        </p15:guide>
        <p15:guide id="3" orient="horz" pos="1160">
          <p15:clr>
            <a:srgbClr val="D1D1D1"/>
          </p15:clr>
        </p15:guide>
        <p15:guide id="4" orient="horz" pos="4060">
          <p15:clr>
            <a:srgbClr val="D1D1D1"/>
          </p15:clr>
        </p15:guide>
        <p15:guide id="5" pos="7512">
          <p15:clr>
            <a:srgbClr val="D1D1D1"/>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8.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t="3963" b="10256"/>
          <a:stretch/>
        </p:blipFill>
        <p:spPr>
          <a:xfrm>
            <a:off x="169672" y="1397658"/>
            <a:ext cx="4338955" cy="4294608"/>
          </a:xfrm>
          <a:prstGeom prst="rect">
            <a:avLst/>
          </a:prstGeom>
          <a:effectLst>
            <a:softEdge rad="381000"/>
          </a:effectLst>
        </p:spPr>
      </p:pic>
      <p:sp>
        <p:nvSpPr>
          <p:cNvPr id="4" name="TextBox 3"/>
          <p:cNvSpPr txBox="1"/>
          <p:nvPr/>
        </p:nvSpPr>
        <p:spPr bwMode="gray">
          <a:xfrm>
            <a:off x="5224654" y="2585280"/>
            <a:ext cx="6477819" cy="1919363"/>
          </a:xfrm>
          <a:prstGeom prst="rect">
            <a:avLst/>
          </a:prstGeom>
          <a:noFill/>
        </p:spPr>
        <p:txBody>
          <a:bodyPr wrap="square" lIns="36000" tIns="36000" rIns="36000" bIns="36000" rtlCol="0">
            <a:spAutoFit/>
          </a:bodyPr>
          <a:lstStyle/>
          <a:p>
            <a:pPr marL="0" indent="0">
              <a:buNone/>
            </a:pPr>
            <a:r>
              <a:rPr lang="en-US" sz="4800" b="1" dirty="0" smtClean="0">
                <a:solidFill>
                  <a:srgbClr val="FFD26E"/>
                </a:solidFill>
                <a:latin typeface="Leelawadee UI Semilight" panose="020B0402040204020203" pitchFamily="34" charset="-34"/>
                <a:cs typeface="Leelawadee UI Semilight" panose="020B0402040204020203" pitchFamily="34" charset="-34"/>
              </a:rPr>
              <a:t>Introducing {</a:t>
            </a:r>
            <a:r>
              <a:rPr lang="en-US" sz="4800" b="1" dirty="0" err="1" smtClean="0">
                <a:solidFill>
                  <a:srgbClr val="FFD26E"/>
                </a:solidFill>
                <a:latin typeface="Leelawadee UI Semilight" panose="020B0402040204020203" pitchFamily="34" charset="-34"/>
                <a:cs typeface="Leelawadee UI Semilight" panose="020B0402040204020203" pitchFamily="34" charset="-34"/>
              </a:rPr>
              <a:t>workboots</a:t>
            </a:r>
            <a:r>
              <a:rPr lang="en-US" sz="4800" b="1" dirty="0" smtClean="0">
                <a:solidFill>
                  <a:srgbClr val="FFD26E"/>
                </a:solidFill>
                <a:latin typeface="Leelawadee UI Semilight" panose="020B0402040204020203" pitchFamily="34" charset="-34"/>
                <a:cs typeface="Leelawadee UI Semilight" panose="020B0402040204020203" pitchFamily="34" charset="-34"/>
              </a:rPr>
              <a:t>}</a:t>
            </a:r>
          </a:p>
          <a:p>
            <a:pPr marL="0" indent="0">
              <a:buNone/>
            </a:pPr>
            <a:r>
              <a:rPr lang="en-US" sz="3600" dirty="0" smtClean="0">
                <a:solidFill>
                  <a:srgbClr val="FFD26E"/>
                </a:solidFill>
                <a:latin typeface="Leelawadee UI Semilight" panose="020B0402040204020203" pitchFamily="34" charset="-34"/>
                <a:cs typeface="Leelawadee UI Semilight" panose="020B0402040204020203" pitchFamily="34" charset="-34"/>
              </a:rPr>
              <a:t>Generate prediction intervals from </a:t>
            </a:r>
            <a:r>
              <a:rPr lang="en-US" sz="3600" dirty="0" err="1" smtClean="0">
                <a:solidFill>
                  <a:srgbClr val="FFD26E"/>
                </a:solidFill>
                <a:latin typeface="Leelawadee UI Semilight" panose="020B0402040204020203" pitchFamily="34" charset="-34"/>
                <a:cs typeface="Leelawadee UI Semilight" panose="020B0402040204020203" pitchFamily="34" charset="-34"/>
              </a:rPr>
              <a:t>tidymodel</a:t>
            </a:r>
            <a:r>
              <a:rPr lang="en-US" sz="3600" dirty="0" smtClean="0">
                <a:solidFill>
                  <a:srgbClr val="FFD26E"/>
                </a:solidFill>
                <a:latin typeface="Leelawadee UI Semilight" panose="020B0402040204020203" pitchFamily="34" charset="-34"/>
                <a:cs typeface="Leelawadee UI Semilight" panose="020B0402040204020203" pitchFamily="34" charset="-34"/>
              </a:rPr>
              <a:t> workflows</a:t>
            </a:r>
          </a:p>
        </p:txBody>
      </p:sp>
      <p:cxnSp>
        <p:nvCxnSpPr>
          <p:cNvPr id="6" name="Straight Connector 5"/>
          <p:cNvCxnSpPr/>
          <p:nvPr/>
        </p:nvCxnSpPr>
        <p:spPr bwMode="gray">
          <a:xfrm>
            <a:off x="4866640" y="979622"/>
            <a:ext cx="0" cy="5130680"/>
          </a:xfrm>
          <a:prstGeom prst="line">
            <a:avLst/>
          </a:prstGeom>
          <a:ln w="9525" cap="flat">
            <a:solidFill>
              <a:srgbClr val="FFD26E"/>
            </a:solidFill>
            <a:miter lim="800000"/>
            <a:tailEnd type="none" w="med" len="lg"/>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bwMode="gray">
          <a:xfrm>
            <a:off x="5224654" y="5004010"/>
            <a:ext cx="5882640" cy="1180699"/>
          </a:xfrm>
          <a:prstGeom prst="rect">
            <a:avLst/>
          </a:prstGeom>
          <a:noFill/>
        </p:spPr>
        <p:txBody>
          <a:bodyPr wrap="square" lIns="36000" tIns="36000" rIns="36000" bIns="36000" rtlCol="0">
            <a:spAutoFit/>
          </a:bodyPr>
          <a:lstStyle/>
          <a:p>
            <a:r>
              <a:rPr lang="en-US" sz="2400" dirty="0" smtClean="0">
                <a:solidFill>
                  <a:srgbClr val="FFD26E"/>
                </a:solidFill>
                <a:latin typeface="Source Sans Pro Light" panose="020B0403030403020204" pitchFamily="34" charset="0"/>
                <a:cs typeface="Leelawadee UI Semilight" panose="020B0402040204020203" pitchFamily="34" charset="-34"/>
              </a:rPr>
              <a:t>Mark Rieke</a:t>
            </a:r>
          </a:p>
          <a:p>
            <a:r>
              <a:rPr lang="en-US" sz="2400" dirty="0" smtClean="0">
                <a:solidFill>
                  <a:srgbClr val="FFD26E"/>
                </a:solidFill>
                <a:latin typeface="Source Sans Pro Light" panose="020B0403030403020204" pitchFamily="34" charset="0"/>
                <a:cs typeface="Leelawadee UI Semilight" panose="020B0402040204020203" pitchFamily="34" charset="-34"/>
              </a:rPr>
              <a:t>2022-07-27</a:t>
            </a:r>
          </a:p>
          <a:p>
            <a:r>
              <a:rPr lang="en-US" sz="2400" dirty="0" smtClean="0">
                <a:solidFill>
                  <a:srgbClr val="FFD26E"/>
                </a:solidFill>
                <a:latin typeface="Source Sans Pro Light" panose="020B0403030403020204" pitchFamily="34" charset="0"/>
                <a:cs typeface="Leelawadee UI Semilight" panose="020B0402040204020203" pitchFamily="34" charset="-34"/>
              </a:rPr>
              <a:t>&lt;link to slides&gt;</a:t>
            </a:r>
          </a:p>
        </p:txBody>
      </p:sp>
    </p:spTree>
    <p:extLst>
      <p:ext uri="{BB962C8B-B14F-4D97-AF65-F5344CB8AC3E}">
        <p14:creationId xmlns:p14="http://schemas.microsoft.com/office/powerpoint/2010/main" val="505474905"/>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Motivation/Background</a:t>
            </a: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55464689"/>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08843"/>
        </a:solidFill>
        <a:effectLst/>
      </p:bgPr>
    </p:bg>
    <p:spTree>
      <p:nvGrpSpPr>
        <p:cNvPr id="1" name=""/>
        <p:cNvGrpSpPr/>
        <p:nvPr/>
      </p:nvGrpSpPr>
      <p:grpSpPr>
        <a:xfrm>
          <a:off x="0" y="0"/>
          <a:ext cx="0" cy="0"/>
          <a:chOff x="0" y="0"/>
          <a:chExt cx="0" cy="0"/>
        </a:xfrm>
      </p:grpSpPr>
      <p:sp>
        <p:nvSpPr>
          <p:cNvPr id="4" name="TextBox 3"/>
          <p:cNvSpPr txBox="1"/>
          <p:nvPr/>
        </p:nvSpPr>
        <p:spPr bwMode="gray">
          <a:xfrm>
            <a:off x="934720" y="3139279"/>
            <a:ext cx="6289040" cy="811367"/>
          </a:xfrm>
          <a:prstGeom prst="rect">
            <a:avLst/>
          </a:prstGeom>
          <a:noFill/>
        </p:spPr>
        <p:txBody>
          <a:bodyPr wrap="square" lIns="36000" tIns="36000" rIns="36000" bIns="36000" rtlCol="0">
            <a:spAutoFit/>
          </a:bodyPr>
          <a:lstStyle/>
          <a:p>
            <a:pPr marL="0" indent="0" algn="r">
              <a:buNone/>
            </a:pPr>
            <a:r>
              <a:rPr lang="en-US" sz="4800" dirty="0" smtClean="0">
                <a:solidFill>
                  <a:srgbClr val="FFC67F"/>
                </a:solidFill>
                <a:latin typeface="Leelawadee UI Semilight" panose="020B0402040204020203" pitchFamily="34" charset="-34"/>
                <a:cs typeface="Leelawadee UI Semilight" panose="020B0402040204020203" pitchFamily="34" charset="-34"/>
              </a:rPr>
              <a:t>Package Overview</a:t>
            </a:r>
            <a:endParaRPr lang="en-US" sz="4800" dirty="0" smtClean="0">
              <a:solidFill>
                <a:srgbClr val="FFC67F"/>
              </a:solidFill>
              <a:latin typeface="Leelawadee UI Semilight" panose="020B0402040204020203" pitchFamily="34" charset="-34"/>
              <a:cs typeface="Leelawadee UI Semilight" panose="020B0402040204020203" pitchFamily="34" charset="-34"/>
            </a:endParaRPr>
          </a:p>
        </p:txBody>
      </p:sp>
      <p:pic>
        <p:nvPicPr>
          <p:cNvPr id="2" name="Picture 1"/>
          <p:cNvPicPr>
            <a:picLocks noChangeAspect="1"/>
          </p:cNvPicPr>
          <p:nvPr/>
        </p:nvPicPr>
        <p:blipFill rotWithShape="1">
          <a:blip r:embed="rId2">
            <a:extLst>
              <a:ext uri="{28A0092B-C50C-407E-A947-70E740481C1C}">
                <a14:useLocalDpi xmlns:a14="http://schemas.microsoft.com/office/drawing/2010/main" val="0"/>
              </a:ext>
            </a:extLst>
          </a:blip>
          <a:srcRect l="31601" t="22446" r="6536" b="21024"/>
          <a:stretch/>
        </p:blipFill>
        <p:spPr>
          <a:xfrm>
            <a:off x="7477760" y="1873817"/>
            <a:ext cx="3657601" cy="3342291"/>
          </a:xfrm>
          <a:prstGeom prst="rect">
            <a:avLst/>
          </a:prstGeom>
        </p:spPr>
      </p:pic>
      <p:cxnSp>
        <p:nvCxnSpPr>
          <p:cNvPr id="7" name="Straight Connector 6"/>
          <p:cNvCxnSpPr/>
          <p:nvPr/>
        </p:nvCxnSpPr>
        <p:spPr bwMode="gray">
          <a:xfrm>
            <a:off x="7426960" y="979622"/>
            <a:ext cx="0" cy="5130680"/>
          </a:xfrm>
          <a:prstGeom prst="line">
            <a:avLst/>
          </a:prstGeom>
          <a:ln w="9525" cap="flat">
            <a:solidFill>
              <a:srgbClr val="FFC67F"/>
            </a:solidFill>
            <a:miter lim="800000"/>
            <a:tailEnd type="none" w="med" len="lg"/>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507813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a:t>
            </a:r>
            <a:r>
              <a:rPr lang="en-US" sz="2400" dirty="0" smtClean="0">
                <a:solidFill>
                  <a:srgbClr val="F08843"/>
                </a:solidFill>
                <a:latin typeface="Lucida Console" panose="020B0609040504020204" pitchFamily="49" charset="0"/>
                <a:cs typeface="Leelawadee UI Semilight" panose="020B0402040204020203" pitchFamily="34" charset="-34"/>
              </a:rPr>
              <a:t>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spTree>
    <p:extLst>
      <p:ext uri="{BB962C8B-B14F-4D97-AF65-F5344CB8AC3E}">
        <p14:creationId xmlns:p14="http://schemas.microsoft.com/office/powerpoint/2010/main" val="3974999257"/>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a:t>
            </a:r>
            <a:r>
              <a:rPr lang="en-US" sz="2400" dirty="0" smtClean="0">
                <a:solidFill>
                  <a:srgbClr val="F08843"/>
                </a:solidFill>
                <a:latin typeface="Lucida Console" panose="020B0609040504020204" pitchFamily="49" charset="0"/>
                <a:cs typeface="Leelawadee UI Semilight" panose="020B0402040204020203" pitchFamily="34" charset="-34"/>
              </a:rPr>
              <a:t>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230387114"/>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dirty="0" smtClean="0">
                <a:solidFill>
                  <a:srgbClr val="F08843"/>
                </a:solidFill>
                <a:latin typeface="Lucida Console" panose="020B0609040504020204" pitchFamily="49" charset="0"/>
                <a:cs typeface="Leelawadee UI Semilight" panose="020B0402040204020203" pitchFamily="34" charset="-34"/>
              </a:rPr>
              <a:t>l</a:t>
            </a:r>
            <a:r>
              <a:rPr lang="en-US" sz="2400" dirty="0" smtClean="0">
                <a:solidFill>
                  <a:srgbClr val="F08843"/>
                </a:solidFill>
                <a:latin typeface="Lucida Console" panose="020B0609040504020204" pitchFamily="49" charset="0"/>
                <a:cs typeface="Leelawadee UI Semilight" panose="020B0402040204020203" pitchFamily="34" charset="-34"/>
              </a:rPr>
              <a:t>ibrary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tidymodels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our data</a:t>
            </a:r>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a:p>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d</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ata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p</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enguins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penguins </a:t>
            </a:r>
            <a:r>
              <a:rPr lang="en-US" sz="2400" dirty="0" smtClean="0">
                <a:solidFill>
                  <a:schemeClr val="accent4"/>
                </a:solidFill>
                <a:latin typeface="Lucida Console" panose="020B0609040504020204" pitchFamily="49" charset="0"/>
                <a:cs typeface="Leelawadee UI Semilight" panose="020B0402040204020203" pitchFamily="34" charset="-34"/>
              </a:rPr>
              <a:t>%&gt;%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drop_na</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set.seed</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rgbClr val="8843F0"/>
                </a:solidFill>
                <a:latin typeface="Lucida Console" panose="020B0609040504020204" pitchFamily="49" charset="0"/>
                <a:cs typeface="Leelawadee UI Semilight" panose="020B0402040204020203" pitchFamily="34" charset="-34"/>
              </a:rPr>
              <a:t>123</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initial_split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penguins</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penguins_test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testing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training</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penguins_split</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pic>
        <p:nvPicPr>
          <p:cNvPr id="2" name="Picture 1"/>
          <p:cNvPicPr>
            <a:picLocks noChangeAspect="1"/>
          </p:cNvPicPr>
          <p:nvPr/>
        </p:nvPicPr>
        <p:blipFill>
          <a:blip r:embed="rId2"/>
          <a:stretch>
            <a:fillRect/>
          </a:stretch>
        </p:blipFill>
        <p:spPr>
          <a:xfrm>
            <a:off x="7984815" y="487680"/>
            <a:ext cx="3855705" cy="2300571"/>
          </a:xfrm>
          <a:prstGeom prst="rect">
            <a:avLst/>
          </a:prstGeom>
        </p:spPr>
      </p:pic>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71351086"/>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endPar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endParaRPr>
          </a:p>
        </p:txBody>
      </p:sp>
      <p:sp>
        <p:nvSpPr>
          <p:cNvPr id="6" name="TextBox 5"/>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250015871"/>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bwMode="gray">
          <a:xfrm>
            <a:off x="540894" y="1869440"/>
            <a:ext cx="10498518" cy="3766022"/>
          </a:xfrm>
          <a:prstGeom prst="rect">
            <a:avLst/>
          </a:prstGeom>
          <a:solidFill>
            <a:schemeClr val="accent6">
              <a:lumMod val="20000"/>
              <a:lumOff val="80000"/>
            </a:schemeClr>
          </a:solidFill>
        </p:spPr>
        <p:txBody>
          <a:bodyPr wrap="square" lIns="36000" tIns="36000" rIns="36000" bIns="36000" rtlCol="0">
            <a:spAutoFit/>
          </a:bodyPr>
          <a:lstStyle/>
          <a:p>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 setup a basic preprocessing recipe</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body_mass_g</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 data </a:t>
            </a:r>
            <a:r>
              <a:rPr lang="en-US" sz="2400" dirty="0" smtClean="0">
                <a:solidFill>
                  <a:schemeClr val="accent4"/>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penguins_train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i="1"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step_dummy</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all_nominal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a:p>
            <a:endParaRPr lang="en-US" sz="2400" i="1" dirty="0">
              <a:solidFill>
                <a:schemeClr val="tx1">
                  <a:lumMod val="65000"/>
                  <a:lumOff val="35000"/>
                </a:schemeClr>
              </a:solidFill>
              <a:latin typeface="Lucida Console" panose="020B0609040504020204" pitchFamily="49" charset="0"/>
              <a:cs typeface="Leelawadee UI Semilight" panose="020B0402040204020203" pitchFamily="34" charset="-34"/>
            </a:endParaRPr>
          </a:p>
          <a:p>
            <a:r>
              <a:rPr lang="en-US" sz="2400" i="1" dirty="0">
                <a:solidFill>
                  <a:schemeClr val="tx2">
                    <a:lumMod val="60000"/>
                    <a:lumOff val="40000"/>
                  </a:schemeClr>
                </a:solidFill>
                <a:latin typeface="Lucida Console" panose="020B0609040504020204" pitchFamily="49" charset="0"/>
                <a:cs typeface="Leelawadee UI Semilight" panose="020B0402040204020203" pitchFamily="34" charset="-34"/>
              </a:rPr>
              <a:t># </a:t>
            </a:r>
            <a:r>
              <a:rPr lang="en-US" sz="2400" i="1" dirty="0" smtClean="0">
                <a:solidFill>
                  <a:schemeClr val="tx2">
                    <a:lumMod val="60000"/>
                    <a:lumOff val="40000"/>
                  </a:schemeClr>
                </a:solidFill>
                <a:latin typeface="Lucida Console" panose="020B0609040504020204" pitchFamily="49" charset="0"/>
                <a:cs typeface="Leelawadee UI Semilight" panose="020B0402040204020203" pitchFamily="34" charset="-34"/>
              </a:rPr>
              <a:t>put together a workflow</a:t>
            </a:r>
          </a:p>
          <a:p>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penguins_wf</a:t>
            </a:r>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&lt;-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workflow</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add_recipe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penguins_rec</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accent4"/>
                </a:solidFill>
                <a:latin typeface="Lucida Console" panose="020B0609040504020204" pitchFamily="49" charset="0"/>
                <a:cs typeface="Leelawadee UI Semilight" panose="020B0402040204020203" pitchFamily="34" charset="-34"/>
              </a:rPr>
              <a:t>%&gt;%</a:t>
            </a:r>
          </a:p>
          <a:p>
            <a:r>
              <a:rPr lang="en-US" sz="2400" dirty="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smtClean="0">
                <a:solidFill>
                  <a:schemeClr val="tx1">
                    <a:lumMod val="65000"/>
                    <a:lumOff val="35000"/>
                  </a:schemeClr>
                </a:solidFill>
                <a:latin typeface="Lucida Console" panose="020B0609040504020204" pitchFamily="49" charset="0"/>
                <a:cs typeface="Leelawadee UI Semilight" panose="020B0402040204020203" pitchFamily="34" charset="-34"/>
              </a:rPr>
              <a:t> </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add_model</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err="1" smtClean="0">
                <a:solidFill>
                  <a:schemeClr val="tx1">
                    <a:lumMod val="65000"/>
                    <a:lumOff val="35000"/>
                  </a:schemeClr>
                </a:solidFill>
                <a:latin typeface="Lucida Console" panose="020B0609040504020204" pitchFamily="49" charset="0"/>
                <a:cs typeface="Leelawadee UI Semilight" panose="020B0402040204020203" pitchFamily="34" charset="-34"/>
              </a:rPr>
              <a:t>boost_tree</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r>
              <a:rPr lang="en-US" sz="2400" dirty="0" smtClean="0">
                <a:solidFill>
                  <a:schemeClr val="accent5"/>
                </a:solidFill>
                <a:latin typeface="Lucida Console" panose="020B0609040504020204" pitchFamily="49" charset="0"/>
                <a:cs typeface="Leelawadee UI Semilight" panose="020B0402040204020203" pitchFamily="34" charset="-34"/>
              </a:rPr>
              <a:t>“regression”</a:t>
            </a:r>
            <a:r>
              <a:rPr lang="en-US" sz="2400" dirty="0" smtClean="0">
                <a:solidFill>
                  <a:schemeClr val="accent2">
                    <a:lumMod val="60000"/>
                    <a:lumOff val="40000"/>
                  </a:schemeClr>
                </a:solidFill>
                <a:latin typeface="Lucida Console" panose="020B0609040504020204" pitchFamily="49" charset="0"/>
                <a:cs typeface="Leelawadee UI Semilight" panose="020B0402040204020203" pitchFamily="34" charset="-34"/>
              </a:rPr>
              <a:t>))</a:t>
            </a:r>
          </a:p>
        </p:txBody>
      </p:sp>
      <p:sp>
        <p:nvSpPr>
          <p:cNvPr id="4" name="TextBox 3"/>
          <p:cNvSpPr txBox="1"/>
          <p:nvPr/>
        </p:nvSpPr>
        <p:spPr bwMode="gray">
          <a:xfrm>
            <a:off x="540894" y="487680"/>
            <a:ext cx="7337480"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s</a:t>
            </a:r>
            <a:r>
              <a:rPr lang="en-US" sz="6000" b="1" dirty="0" smtClean="0">
                <a:solidFill>
                  <a:srgbClr val="F08843"/>
                </a:solidFill>
                <a:latin typeface="Leelawadee UI Semilight" panose="020B0402040204020203" pitchFamily="34" charset="-34"/>
                <a:cs typeface="Leelawadee UI Semilight" panose="020B0402040204020203" pitchFamily="34" charset="-34"/>
              </a:rPr>
              <a:t>etting up a workflow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Tree>
    <p:extLst>
      <p:ext uri="{BB962C8B-B14F-4D97-AF65-F5344CB8AC3E}">
        <p14:creationId xmlns:p14="http://schemas.microsoft.com/office/powerpoint/2010/main" val="42110317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smtClean="0">
                <a:solidFill>
                  <a:srgbClr val="F08843"/>
                </a:solidFill>
                <a:latin typeface="Leelawadee UI Semilight" panose="020B0402040204020203" pitchFamily="34" charset="-34"/>
                <a:cs typeface="Leelawadee UI Semilight" panose="020B0402040204020203" pitchFamily="34" charset="-34"/>
              </a:rPr>
              <a:t>overview</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5882640" cy="3150469"/>
          </a:xfrm>
          <a:prstGeom prst="rect">
            <a:avLst/>
          </a:prstGeom>
          <a:noFill/>
        </p:spPr>
        <p:txBody>
          <a:bodyPr wrap="square" lIns="36000" tIns="36000" rIns="36000" bIns="36000" rtlCol="0">
            <a:spAutoFit/>
          </a:bodyPr>
          <a:lstStyle/>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Selling Point</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About me</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Motivation / Background</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Package overview</a:t>
            </a:r>
          </a:p>
          <a:p>
            <a:pPr marL="342900" indent="-342900">
              <a:buAutoNum type="arabicPeriod"/>
            </a:pPr>
            <a:r>
              <a:rPr lang="en-US" sz="4000" dirty="0" smtClean="0">
                <a:latin typeface="Source Sans Pro Light" panose="020B0403030403020204" pitchFamily="34" charset="0"/>
                <a:cs typeface="Leelawadee UI Semilight" panose="020B0402040204020203" pitchFamily="34" charset="-34"/>
              </a:rPr>
              <a:t> Cost of doing business</a:t>
            </a:r>
          </a:p>
        </p:txBody>
      </p:sp>
      <p:sp>
        <p:nvSpPr>
          <p:cNvPr id="8" name="TextBox 7"/>
          <p:cNvSpPr txBox="1"/>
          <p:nvPr/>
        </p:nvSpPr>
        <p:spPr bwMode="gray">
          <a:xfrm>
            <a:off x="6423534" y="1869439"/>
            <a:ext cx="2060066" cy="3150469"/>
          </a:xfrm>
          <a:prstGeom prst="rect">
            <a:avLst/>
          </a:prstGeom>
          <a:noFill/>
        </p:spPr>
        <p:txBody>
          <a:bodyPr wrap="square" lIns="36000" tIns="36000" rIns="36000" bIns="36000" rtlCol="0">
            <a:spAutoFit/>
          </a:bodyPr>
          <a:lstStyle/>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(1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(2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a:p>
            <a:r>
              <a:rPr lang="en-US" sz="4000" dirty="0" smtClean="0">
                <a:solidFill>
                  <a:schemeClr val="bg1">
                    <a:lumMod val="65000"/>
                  </a:schemeClr>
                </a:solidFill>
                <a:latin typeface="Source Sans Pro Light" panose="020B0403030403020204" pitchFamily="34" charset="0"/>
                <a:cs typeface="Leelawadee UI Semilight" panose="020B0402040204020203" pitchFamily="34" charset="-34"/>
              </a:rPr>
              <a:t>(5 min)</a:t>
            </a:r>
          </a:p>
        </p:txBody>
      </p:sp>
    </p:spTree>
    <p:extLst>
      <p:ext uri="{BB962C8B-B14F-4D97-AF65-F5344CB8AC3E}">
        <p14:creationId xmlns:p14="http://schemas.microsoft.com/office/powerpoint/2010/main" val="1818630607"/>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TextBox 6"/>
          <p:cNvSpPr txBox="1"/>
          <p:nvPr/>
        </p:nvSpPr>
        <p:spPr bwMode="gray">
          <a:xfrm>
            <a:off x="540894" y="487680"/>
            <a:ext cx="6865746" cy="996033"/>
          </a:xfrm>
          <a:prstGeom prst="rect">
            <a:avLst/>
          </a:prstGeom>
          <a:noFill/>
        </p:spPr>
        <p:txBody>
          <a:bodyPr wrap="square" lIns="36000" tIns="36000" rIns="36000" bIns="36000" rtlCol="0">
            <a:spAutoFit/>
          </a:bodyPr>
          <a:lstStyle/>
          <a:p>
            <a:pPr marL="0" indent="0">
              <a:buNone/>
            </a:pPr>
            <a:r>
              <a:rPr lang="en-US" sz="6000" b="1" dirty="0">
                <a:solidFill>
                  <a:srgbClr val="F08843"/>
                </a:solidFill>
                <a:latin typeface="Leelawadee UI Semilight" panose="020B0402040204020203" pitchFamily="34" charset="-34"/>
                <a:cs typeface="Leelawadee UI Semilight" panose="020B0402040204020203" pitchFamily="34" charset="-34"/>
              </a:rPr>
              <a:t>a</a:t>
            </a:r>
            <a:r>
              <a:rPr lang="en-US" sz="6000" b="1" dirty="0" smtClean="0">
                <a:solidFill>
                  <a:srgbClr val="F08843"/>
                </a:solidFill>
                <a:latin typeface="Leelawadee UI Semilight" panose="020B0402040204020203" pitchFamily="34" charset="-34"/>
                <a:cs typeface="Leelawadee UI Semilight" panose="020B0402040204020203" pitchFamily="34" charset="-34"/>
              </a:rPr>
              <a:t>bout me</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5" name="TextBox 4"/>
          <p:cNvSpPr txBox="1"/>
          <p:nvPr/>
        </p:nvSpPr>
        <p:spPr bwMode="gray">
          <a:xfrm>
            <a:off x="540894" y="1869440"/>
            <a:ext cx="6449186" cy="1919363"/>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BSME, University of Tulsa</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Sr. CX Analyst, MHHS</a:t>
            </a:r>
          </a:p>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a:t>
            </a:r>
            <a:r>
              <a:rPr lang="en-US" sz="4000" dirty="0" err="1" smtClean="0">
                <a:latin typeface="Source Sans Pro Light" panose="020B0403030403020204" pitchFamily="34" charset="0"/>
                <a:cs typeface="Leelawadee UI Semilight" panose="020B0402040204020203" pitchFamily="34" charset="-34"/>
              </a:rPr>
              <a:t>markjrieke</a:t>
            </a:r>
            <a:endParaRPr lang="en-US" sz="4000" dirty="0" smtClean="0">
              <a:latin typeface="Source Sans Pro Light" panose="020B0403030403020204" pitchFamily="34" charset="0"/>
              <a:cs typeface="Leelawadee UI Semilight" panose="020B0402040204020203" pitchFamily="34" charset="-34"/>
            </a:endParaRPr>
          </a:p>
        </p:txBody>
      </p:sp>
      <p:pic>
        <p:nvPicPr>
          <p:cNvPr id="1026" name="Picture 2" descr="Copyright R Symbol (Registered Trademark) PNG Transparent Images | PNG All"/>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08001" y="2774733"/>
            <a:ext cx="1111079" cy="111107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Person Lifting Weights on Apple iOS 15.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5793" y="1993464"/>
            <a:ext cx="1112208" cy="111221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Camping on Apple iOS 15.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840990" y="1993464"/>
            <a:ext cx="1111079" cy="1111081"/>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Musical Keyboard on Apple iOS 15.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95793" y="3556308"/>
            <a:ext cx="1112208" cy="111221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Hammer and Wrench on Apple iOS 15.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839551" y="3555999"/>
            <a:ext cx="1112518" cy="1112519"/>
          </a:xfrm>
          <a:prstGeom prst="rect">
            <a:avLst/>
          </a:prstGeom>
          <a:noFill/>
          <a:extLst>
            <a:ext uri="{909E8E84-426E-40DD-AFC4-6F175D3DCCD1}">
              <a14:hiddenFill xmlns:a14="http://schemas.microsoft.com/office/drawing/2010/main">
                <a:solidFill>
                  <a:srgbClr val="FFFFFF"/>
                </a:solidFill>
              </a14:hiddenFill>
            </a:ext>
          </a:extLst>
        </p:spPr>
      </p:pic>
      <p:grpSp>
        <p:nvGrpSpPr>
          <p:cNvPr id="2" name="Group 1"/>
          <p:cNvGrpSpPr/>
          <p:nvPr/>
        </p:nvGrpSpPr>
        <p:grpSpPr>
          <a:xfrm>
            <a:off x="1090296" y="3921169"/>
            <a:ext cx="2771267" cy="873244"/>
            <a:chOff x="6342254" y="2915559"/>
            <a:chExt cx="2771267" cy="873244"/>
          </a:xfrm>
        </p:grpSpPr>
        <p:pic>
          <p:nvPicPr>
            <p:cNvPr id="10" name="Picture 2" descr="Github Logo - Free social media icons"/>
            <p:cNvPicPr>
              <a:picLocks noChangeAspect="1" noChangeArrowheads="1"/>
            </p:cNvPicPr>
            <p:nvPr/>
          </p:nvPicPr>
          <p:blipFill>
            <a:blip r:embed="rId7" cstate="print">
              <a:duotone>
                <a:prstClr val="black"/>
                <a:srgbClr val="F08843">
                  <a:tint val="45000"/>
                  <a:satMod val="400000"/>
                </a:srgbClr>
              </a:duotone>
              <a:extLst>
                <a:ext uri="{28A0092B-C50C-407E-A947-70E740481C1C}">
                  <a14:useLocalDpi xmlns:a14="http://schemas.microsoft.com/office/drawing/2010/main" val="0"/>
                </a:ext>
              </a:extLst>
            </a:blip>
            <a:srcRect/>
            <a:stretch>
              <a:fillRect/>
            </a:stretch>
          </p:blipFill>
          <p:spPr bwMode="auto">
            <a:xfrm>
              <a:off x="6342254" y="2915559"/>
              <a:ext cx="873244" cy="873244"/>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Twitter Icon In Black Circle transparent PNG - Stick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7291523" y="2915559"/>
              <a:ext cx="873244" cy="873244"/>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Linkedin, black, logo Free Icon - Icon-Icons.com"/>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8240793" y="2916075"/>
              <a:ext cx="872728" cy="87272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413446726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extBox 4"/>
          <p:cNvSpPr txBox="1"/>
          <p:nvPr/>
        </p:nvSpPr>
        <p:spPr bwMode="gray">
          <a:xfrm>
            <a:off x="1438847" y="2777096"/>
            <a:ext cx="9314306" cy="1303809"/>
          </a:xfrm>
          <a:prstGeom prst="rect">
            <a:avLst/>
          </a:prstGeom>
          <a:noFill/>
        </p:spPr>
        <p:txBody>
          <a:bodyPr wrap="square" lIns="36000" tIns="36000" rIns="36000" bIns="36000" rtlCol="0">
            <a:spAutoFit/>
          </a:bodyPr>
          <a:lstStyle/>
          <a:p>
            <a:r>
              <a:rPr lang="en-US" sz="4000" dirty="0" smtClean="0">
                <a:latin typeface="Source Sans Pro Light" panose="020B0403030403020204" pitchFamily="34" charset="0"/>
                <a:cs typeface="Leelawadee UI Semilight" panose="020B0402040204020203" pitchFamily="34" charset="-34"/>
              </a:rPr>
              <a:t>“I use R and </a:t>
            </a:r>
            <a:r>
              <a:rPr lang="en-US" sz="4000" dirty="0" err="1" smtClean="0">
                <a:latin typeface="Source Sans Pro Light" panose="020B0403030403020204" pitchFamily="34" charset="0"/>
                <a:cs typeface="Leelawadee UI Semilight" panose="020B0402040204020203" pitchFamily="34" charset="-34"/>
              </a:rPr>
              <a:t>tidymodels</a:t>
            </a:r>
            <a:r>
              <a:rPr lang="en-US" sz="4000" dirty="0" smtClean="0">
                <a:latin typeface="Source Sans Pro Light" panose="020B0403030403020204" pitchFamily="34" charset="0"/>
                <a:cs typeface="Leelawadee UI Semilight" panose="020B0402040204020203" pitchFamily="34" charset="-34"/>
              </a:rPr>
              <a:t> to provide actionable insight from patient survey data.”</a:t>
            </a:r>
          </a:p>
        </p:txBody>
      </p:sp>
    </p:spTree>
    <p:extLst>
      <p:ext uri="{BB962C8B-B14F-4D97-AF65-F5344CB8AC3E}">
        <p14:creationId xmlns:p14="http://schemas.microsoft.com/office/powerpoint/2010/main" val="445026428"/>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Tree>
    <p:extLst>
      <p:ext uri="{BB962C8B-B14F-4D97-AF65-F5344CB8AC3E}">
        <p14:creationId xmlns:p14="http://schemas.microsoft.com/office/powerpoint/2010/main" val="166474926"/>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3154680" y="3084872"/>
            <a:ext cx="588264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plot/plot/plot</a:t>
            </a:r>
          </a:p>
        </p:txBody>
      </p:sp>
    </p:spTree>
    <p:extLst>
      <p:ext uri="{BB962C8B-B14F-4D97-AF65-F5344CB8AC3E}">
        <p14:creationId xmlns:p14="http://schemas.microsoft.com/office/powerpoint/2010/main" val="2376140103"/>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3154680" y="2777096"/>
            <a:ext cx="5882640" cy="1303809"/>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plot/plot/plot</a:t>
            </a:r>
          </a:p>
          <a:p>
            <a:pPr algn="ctr"/>
            <a:r>
              <a:rPr lang="en-US" sz="4000" dirty="0" smtClean="0">
                <a:latin typeface="Source Sans Pro Light" panose="020B0403030403020204" pitchFamily="34" charset="0"/>
                <a:cs typeface="Leelawadee UI Semilight" panose="020B0402040204020203" pitchFamily="34" charset="-34"/>
              </a:rPr>
              <a:t>context/context/context</a:t>
            </a:r>
          </a:p>
        </p:txBody>
      </p:sp>
    </p:spTree>
    <p:extLst>
      <p:ext uri="{BB962C8B-B14F-4D97-AF65-F5344CB8AC3E}">
        <p14:creationId xmlns:p14="http://schemas.microsoft.com/office/powerpoint/2010/main" val="3770045584"/>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2" name="Group 11"/>
          <p:cNvGrpSpPr/>
          <p:nvPr/>
        </p:nvGrpSpPr>
        <p:grpSpPr>
          <a:xfrm>
            <a:off x="2667000" y="681137"/>
            <a:ext cx="6858000" cy="5495726"/>
            <a:chOff x="2667000" y="407234"/>
            <a:chExt cx="6858000" cy="5495726"/>
          </a:xfrm>
        </p:grpSpPr>
        <p:pic>
          <p:nvPicPr>
            <p:cNvPr id="6148" name="Picture 4" descr="What is the name of this meme template? : r/Whatisthi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1826259"/>
              <a:ext cx="6858000" cy="4076701"/>
            </a:xfrm>
            <a:prstGeom prst="rect">
              <a:avLst/>
            </a:prstGeom>
            <a:noFill/>
            <a:extLst>
              <a:ext uri="{909E8E84-426E-40DD-AFC4-6F175D3DCCD1}">
                <a14:hiddenFill xmlns:a14="http://schemas.microsoft.com/office/drawing/2010/main">
                  <a:solidFill>
                    <a:srgbClr val="FFFFFF"/>
                  </a:solidFill>
                </a14:hiddenFill>
              </a:ext>
            </a:extLst>
          </p:spPr>
        </p:pic>
        <p:grpSp>
          <p:nvGrpSpPr>
            <p:cNvPr id="5" name="Group 4"/>
            <p:cNvGrpSpPr/>
            <p:nvPr/>
          </p:nvGrpSpPr>
          <p:grpSpPr>
            <a:xfrm>
              <a:off x="3027944" y="1095490"/>
              <a:ext cx="2590800" cy="459739"/>
              <a:chOff x="3027944" y="1095490"/>
              <a:chExt cx="2590800" cy="459739"/>
            </a:xfrm>
          </p:grpSpPr>
          <p:sp>
            <p:nvSpPr>
              <p:cNvPr id="4" name="5-Point Star 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7" name="5-Point Star 6"/>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5-Point Star 7"/>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9" name="5-Point Star 8"/>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0" name="5-Point Star 9"/>
              <p:cNvSpPr/>
              <p:nvPr/>
            </p:nvSpPr>
            <p:spPr bwMode="gray">
              <a:xfrm>
                <a:off x="51615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1" name="TextBox 10"/>
            <p:cNvSpPr txBox="1"/>
            <p:nvPr/>
          </p:nvSpPr>
          <p:spPr bwMode="gray">
            <a:xfrm>
              <a:off x="297460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5.0 (19)</a:t>
              </a:r>
            </a:p>
          </p:txBody>
        </p:sp>
        <p:grpSp>
          <p:nvGrpSpPr>
            <p:cNvPr id="13" name="Group 12"/>
            <p:cNvGrpSpPr/>
            <p:nvPr/>
          </p:nvGrpSpPr>
          <p:grpSpPr>
            <a:xfrm>
              <a:off x="6502664" y="1095490"/>
              <a:ext cx="2590800" cy="459739"/>
              <a:chOff x="3027944" y="1095490"/>
              <a:chExt cx="2590800" cy="459739"/>
            </a:xfrm>
          </p:grpSpPr>
          <p:sp>
            <p:nvSpPr>
              <p:cNvPr id="14" name="5-Point Star 13"/>
              <p:cNvSpPr/>
              <p:nvPr/>
            </p:nvSpPr>
            <p:spPr bwMode="gray">
              <a:xfrm>
                <a:off x="30279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5" name="5-Point Star 14"/>
              <p:cNvSpPr/>
              <p:nvPr/>
            </p:nvSpPr>
            <p:spPr bwMode="gray">
              <a:xfrm>
                <a:off x="3561344" y="1098029"/>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6" name="5-Point Star 15"/>
              <p:cNvSpPr/>
              <p:nvPr/>
            </p:nvSpPr>
            <p:spPr bwMode="gray">
              <a:xfrm>
                <a:off x="40947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7" name="5-Point Star 16"/>
              <p:cNvSpPr/>
              <p:nvPr/>
            </p:nvSpPr>
            <p:spPr bwMode="gray">
              <a:xfrm>
                <a:off x="4628144" y="1095490"/>
                <a:ext cx="457200" cy="457200"/>
              </a:xfrm>
              <a:prstGeom prst="star5">
                <a:avLst/>
              </a:prstGeom>
              <a:solidFill>
                <a:srgbClr val="F6A900"/>
              </a:soli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18" name="5-Point Star 17"/>
              <p:cNvSpPr/>
              <p:nvPr/>
            </p:nvSpPr>
            <p:spPr bwMode="gray">
              <a:xfrm>
                <a:off x="5161544" y="1095490"/>
                <a:ext cx="457200" cy="457200"/>
              </a:xfrm>
              <a:prstGeom prst="star5">
                <a:avLst/>
              </a:prstGeom>
              <a:gradFill flip="none" rotWithShape="1">
                <a:gsLst>
                  <a:gs pos="50000">
                    <a:srgbClr val="F6A900"/>
                  </a:gs>
                  <a:gs pos="51000">
                    <a:schemeClr val="bg1"/>
                  </a:gs>
                </a:gsLst>
                <a:lin ang="0" scaled="0"/>
                <a:tileRect/>
              </a:gradFill>
              <a:ln w="9525">
                <a:solidFill>
                  <a:srgbClr val="FFC67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sp>
          <p:nvSpPr>
            <p:cNvPr id="19" name="TextBox 18"/>
            <p:cNvSpPr txBox="1"/>
            <p:nvPr/>
          </p:nvSpPr>
          <p:spPr bwMode="gray">
            <a:xfrm>
              <a:off x="6449324" y="407234"/>
              <a:ext cx="2697480" cy="688256"/>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4.6 (2,280)</a:t>
              </a:r>
            </a:p>
          </p:txBody>
        </p:sp>
      </p:grpSp>
    </p:spTree>
    <p:extLst>
      <p:ext uri="{BB962C8B-B14F-4D97-AF65-F5344CB8AC3E}">
        <p14:creationId xmlns:p14="http://schemas.microsoft.com/office/powerpoint/2010/main" val="3923197025"/>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1135380" y="2469319"/>
            <a:ext cx="9921240" cy="1919363"/>
          </a:xfrm>
          <a:prstGeom prst="rect">
            <a:avLst/>
          </a:prstGeom>
          <a:noFill/>
        </p:spPr>
        <p:txBody>
          <a:bodyPr wrap="square" lIns="36000" tIns="36000" rIns="36000" bIns="36000" rtlCol="0">
            <a:spAutoFit/>
          </a:bodyPr>
          <a:lstStyle/>
          <a:p>
            <a:pPr algn="ctr"/>
            <a:r>
              <a:rPr lang="en-US" sz="4000" dirty="0" smtClean="0">
                <a:latin typeface="Source Sans Pro Light" panose="020B0403030403020204" pitchFamily="34" charset="0"/>
                <a:cs typeface="Leelawadee UI Semilight" panose="020B0402040204020203" pitchFamily="34" charset="-34"/>
              </a:rPr>
              <a:t>What is the range of possible outcomes?</a:t>
            </a:r>
            <a:br>
              <a:rPr lang="en-US" sz="4000" dirty="0" smtClean="0">
                <a:latin typeface="Source Sans Pro Light" panose="020B0403030403020204" pitchFamily="34" charset="0"/>
                <a:cs typeface="Leelawadee UI Semilight" panose="020B0402040204020203" pitchFamily="34" charset="-34"/>
              </a:rPr>
            </a:br>
            <a:endParaRPr lang="en-US" sz="4000" dirty="0" smtClean="0">
              <a:latin typeface="Source Sans Pro Light" panose="020B0403030403020204" pitchFamily="34" charset="0"/>
              <a:cs typeface="Leelawadee UI Semilight" panose="020B0402040204020203" pitchFamily="34" charset="-34"/>
            </a:endParaRPr>
          </a:p>
          <a:p>
            <a:pPr algn="ctr"/>
            <a:r>
              <a:rPr lang="en-US" sz="4000" dirty="0" smtClean="0">
                <a:latin typeface="Source Sans Pro Light" panose="020B0403030403020204" pitchFamily="34" charset="0"/>
                <a:cs typeface="Leelawadee UI Semilight" panose="020B0402040204020203" pitchFamily="34" charset="-34"/>
              </a:rPr>
              <a:t>How important is each variable in the model?</a:t>
            </a:r>
          </a:p>
        </p:txBody>
      </p:sp>
    </p:spTree>
    <p:extLst>
      <p:ext uri="{BB962C8B-B14F-4D97-AF65-F5344CB8AC3E}">
        <p14:creationId xmlns:p14="http://schemas.microsoft.com/office/powerpoint/2010/main" val="3168014078"/>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266" name="Picture 2" descr="Photographer Explains Viral Guy Looking Back Meme | Time"/>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173923" y="814282"/>
            <a:ext cx="7844154" cy="522943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bwMode="gray">
          <a:xfrm>
            <a:off x="2976880" y="4429760"/>
            <a:ext cx="2926080" cy="749812"/>
          </a:xfrm>
          <a:prstGeom prst="rect">
            <a:avLst/>
          </a:prstGeom>
          <a:noFill/>
        </p:spPr>
        <p:txBody>
          <a:bodyPr wrap="square" lIns="36000" tIns="36000" rIns="36000" bIns="36000" rtlCol="0">
            <a:spAutoFit/>
          </a:bodyPr>
          <a:lstStyle/>
          <a:p>
            <a:pPr marL="0" indent="0" algn="ctr">
              <a:buNone/>
            </a:pPr>
            <a:r>
              <a:rPr lang="en-US" sz="4400" dirty="0" err="1" smtClean="0">
                <a:ln>
                  <a:solidFill>
                    <a:schemeClr val="tx1"/>
                  </a:solidFill>
                </a:ln>
                <a:solidFill>
                  <a:schemeClr val="bg1"/>
                </a:solidFill>
                <a:latin typeface="Impact" panose="020B0806030902050204" pitchFamily="34" charset="0"/>
              </a:rPr>
              <a:t>XGBoost</a:t>
            </a:r>
            <a:endParaRPr lang="en-US" sz="4400" dirty="0" smtClean="0">
              <a:ln>
                <a:solidFill>
                  <a:schemeClr val="tx1"/>
                </a:solidFill>
              </a:ln>
              <a:solidFill>
                <a:schemeClr val="bg1"/>
              </a:solidFill>
              <a:latin typeface="Impact" panose="020B0806030902050204" pitchFamily="34" charset="0"/>
            </a:endParaRPr>
          </a:p>
        </p:txBody>
      </p:sp>
      <p:sp>
        <p:nvSpPr>
          <p:cNvPr id="11" name="TextBox 10"/>
          <p:cNvSpPr txBox="1"/>
          <p:nvPr/>
        </p:nvSpPr>
        <p:spPr bwMode="gray">
          <a:xfrm>
            <a:off x="7244080" y="3609842"/>
            <a:ext cx="2926080" cy="749812"/>
          </a:xfrm>
          <a:prstGeom prst="rect">
            <a:avLst/>
          </a:prstGeom>
          <a:noFill/>
        </p:spPr>
        <p:txBody>
          <a:bodyPr wrap="square" lIns="36000" tIns="36000" rIns="36000" bIns="36000" rtlCol="0">
            <a:spAutoFit/>
          </a:bodyPr>
          <a:lstStyle/>
          <a:p>
            <a:pPr marL="0" indent="0" algn="ctr">
              <a:buNone/>
            </a:pPr>
            <a:r>
              <a:rPr lang="en-US" sz="4400" dirty="0">
                <a:ln>
                  <a:solidFill>
                    <a:schemeClr val="tx1"/>
                  </a:solidFill>
                </a:ln>
                <a:solidFill>
                  <a:schemeClr val="bg1"/>
                </a:solidFill>
                <a:latin typeface="Impact" panose="020B0806030902050204" pitchFamily="34" charset="0"/>
              </a:rPr>
              <a:t>l</a:t>
            </a:r>
            <a:r>
              <a:rPr lang="en-US" sz="4400" dirty="0" smtClean="0">
                <a:ln>
                  <a:solidFill>
                    <a:schemeClr val="tx1"/>
                  </a:solidFill>
                </a:ln>
                <a:solidFill>
                  <a:schemeClr val="bg1"/>
                </a:solidFill>
                <a:latin typeface="Impact" panose="020B0806030902050204" pitchFamily="34" charset="0"/>
              </a:rPr>
              <a:t>m()</a:t>
            </a:r>
          </a:p>
        </p:txBody>
      </p:sp>
      <p:sp>
        <p:nvSpPr>
          <p:cNvPr id="12" name="TextBox 11"/>
          <p:cNvSpPr txBox="1"/>
          <p:nvPr/>
        </p:nvSpPr>
        <p:spPr bwMode="gray">
          <a:xfrm>
            <a:off x="5781040" y="4207254"/>
            <a:ext cx="2926080" cy="749812"/>
          </a:xfrm>
          <a:prstGeom prst="rect">
            <a:avLst/>
          </a:prstGeom>
          <a:noFill/>
        </p:spPr>
        <p:txBody>
          <a:bodyPr wrap="square" lIns="36000" tIns="36000" rIns="36000" bIns="36000" rtlCol="0">
            <a:spAutoFit/>
          </a:bodyPr>
          <a:lstStyle/>
          <a:p>
            <a:pPr marL="0" indent="0" algn="ctr">
              <a:buNone/>
            </a:pPr>
            <a:r>
              <a:rPr lang="en-US" sz="4400" dirty="0" smtClean="0">
                <a:ln>
                  <a:solidFill>
                    <a:schemeClr val="tx1"/>
                  </a:solidFill>
                </a:ln>
                <a:solidFill>
                  <a:schemeClr val="bg1"/>
                </a:solidFill>
                <a:latin typeface="Impact" panose="020B0806030902050204" pitchFamily="34" charset="0"/>
              </a:rPr>
              <a:t>me</a:t>
            </a:r>
          </a:p>
        </p:txBody>
      </p:sp>
    </p:spTree>
    <p:extLst>
      <p:ext uri="{BB962C8B-B14F-4D97-AF65-F5344CB8AC3E}">
        <p14:creationId xmlns:p14="http://schemas.microsoft.com/office/powerpoint/2010/main" val="4144462141"/>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Tree>
    <p:extLst>
      <p:ext uri="{BB962C8B-B14F-4D97-AF65-F5344CB8AC3E}">
        <p14:creationId xmlns:p14="http://schemas.microsoft.com/office/powerpoint/2010/main" val="2767214324"/>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Tree>
    <p:extLst>
      <p:ext uri="{BB962C8B-B14F-4D97-AF65-F5344CB8AC3E}">
        <p14:creationId xmlns:p14="http://schemas.microsoft.com/office/powerpoint/2010/main" val="3223380438"/>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 name="Oval 1"/>
          <p:cNvSpPr/>
          <p:nvPr/>
        </p:nvSpPr>
        <p:spPr bwMode="gray">
          <a:xfrm>
            <a:off x="3810000" y="1143000"/>
            <a:ext cx="4572000" cy="4572000"/>
          </a:xfrm>
          <a:prstGeom prst="ellipse">
            <a:avLst/>
          </a:prstGeom>
          <a:solidFill>
            <a:srgbClr val="F08843">
              <a:alpha val="7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4935889" y="2714871"/>
            <a:ext cx="2316480" cy="2082800"/>
            <a:chOff x="8325852" y="3530118"/>
            <a:chExt cx="1780674" cy="1242065"/>
          </a:xfrm>
        </p:grpSpPr>
        <p:sp>
          <p:nvSpPr>
            <p:cNvPr id="21" name="Freeform 20"/>
            <p:cNvSpPr/>
            <p:nvPr/>
          </p:nvSpPr>
          <p:spPr bwMode="gray">
            <a:xfrm>
              <a:off x="8325852" y="3811340"/>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bwMode="gray">
            <a:xfrm>
              <a:off x="8325852" y="4092562"/>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bwMode="gray">
            <a:xfrm>
              <a:off x="8325852" y="3530118"/>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
        <p:nvSpPr>
          <p:cNvPr id="17" name="TextBox 16"/>
          <p:cNvSpPr txBox="1"/>
          <p:nvPr/>
        </p:nvSpPr>
        <p:spPr bwMode="gray">
          <a:xfrm>
            <a:off x="4740442" y="1657343"/>
            <a:ext cx="2707373" cy="688256"/>
          </a:xfrm>
          <a:prstGeom prst="rect">
            <a:avLst/>
          </a:prstGeom>
          <a:noFill/>
        </p:spPr>
        <p:txBody>
          <a:bodyPr wrap="square" lIns="36000" tIns="36000" rIns="36000" bIns="36000" rtlCol="0">
            <a:spAutoFit/>
          </a:bodyPr>
          <a:lstStyle/>
          <a:p>
            <a:pPr marL="0" indent="0" algn="ctr">
              <a:buNone/>
            </a:pPr>
            <a:r>
              <a:rPr lang="en-US" sz="4000" b="1" dirty="0" smtClean="0">
                <a:solidFill>
                  <a:schemeClr val="bg1"/>
                </a:solidFill>
                <a:latin typeface="Source Sans Pro Light" panose="020B0403030403020204" pitchFamily="34" charset="0"/>
                <a:cs typeface="Leelawadee UI Semilight" panose="020B0402040204020203" pitchFamily="34" charset="-34"/>
              </a:rPr>
              <a:t>{</a:t>
            </a:r>
            <a:r>
              <a:rPr lang="en-US" sz="4000" b="1" dirty="0" err="1" smtClean="0">
                <a:solidFill>
                  <a:schemeClr val="bg1"/>
                </a:solidFill>
                <a:latin typeface="Source Sans Pro Light" panose="020B0403030403020204" pitchFamily="34" charset="0"/>
                <a:cs typeface="Leelawadee UI Semilight" panose="020B0402040204020203" pitchFamily="34" charset="-34"/>
              </a:rPr>
              <a:t>workboots</a:t>
            </a:r>
            <a:r>
              <a:rPr lang="en-US" sz="4000" b="1" dirty="0" smtClean="0">
                <a:solidFill>
                  <a:schemeClr val="bg1"/>
                </a:solidFill>
                <a:latin typeface="Source Sans Pro Light" panose="020B0403030403020204" pitchFamily="34" charset="0"/>
                <a:cs typeface="Leelawadee UI Semilight" panose="020B0402040204020203" pitchFamily="34" charset="-34"/>
              </a:rPr>
              <a:t>}</a:t>
            </a:r>
          </a:p>
        </p:txBody>
      </p:sp>
    </p:spTree>
    <p:extLst>
      <p:ext uri="{BB962C8B-B14F-4D97-AF65-F5344CB8AC3E}">
        <p14:creationId xmlns:p14="http://schemas.microsoft.com/office/powerpoint/2010/main" val="305614770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Oval 6"/>
          <p:cNvSpPr/>
          <p:nvPr/>
        </p:nvSpPr>
        <p:spPr bwMode="gray">
          <a:xfrm>
            <a:off x="223520" y="1143000"/>
            <a:ext cx="4572000" cy="4572000"/>
          </a:xfrm>
          <a:prstGeom prst="ellipse">
            <a:avLst/>
          </a:prstGeom>
          <a:solidFill>
            <a:srgbClr val="11CD5D">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8" name="Oval 7"/>
          <p:cNvSpPr/>
          <p:nvPr/>
        </p:nvSpPr>
        <p:spPr bwMode="gray">
          <a:xfrm>
            <a:off x="7518400" y="1143000"/>
            <a:ext cx="4572000" cy="4572000"/>
          </a:xfrm>
          <a:prstGeom prst="ellipse">
            <a:avLst/>
          </a:prstGeom>
          <a:solidFill>
            <a:srgbClr val="8843F0">
              <a:alpha val="4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sp>
        <p:nvSpPr>
          <p:cNvPr id="2" name="Oval 1"/>
          <p:cNvSpPr/>
          <p:nvPr/>
        </p:nvSpPr>
        <p:spPr bwMode="gray">
          <a:xfrm>
            <a:off x="3810000" y="1143000"/>
            <a:ext cx="4572000" cy="4572000"/>
          </a:xfrm>
          <a:prstGeom prst="ellipse">
            <a:avLst/>
          </a:prstGeom>
          <a:solidFill>
            <a:srgbClr val="F08843">
              <a:alpha val="70000"/>
            </a:srgb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p>
            <a:pPr marL="0" indent="0" algn="ctr">
              <a:buNone/>
            </a:pPr>
            <a:endParaRPr lang="en-US" sz="1600" dirty="0" smtClean="0">
              <a:solidFill>
                <a:schemeClr val="tx1"/>
              </a:solidFill>
            </a:endParaRPr>
          </a:p>
        </p:txBody>
      </p:sp>
      <p:grpSp>
        <p:nvGrpSpPr>
          <p:cNvPr id="9" name="Group 8"/>
          <p:cNvGrpSpPr/>
          <p:nvPr/>
        </p:nvGrpSpPr>
        <p:grpSpPr>
          <a:xfrm>
            <a:off x="1459832" y="2700255"/>
            <a:ext cx="2099377" cy="2112033"/>
            <a:chOff x="1780672" y="3847770"/>
            <a:chExt cx="1780674" cy="1491027"/>
          </a:xfrm>
        </p:grpSpPr>
        <p:cxnSp>
          <p:nvCxnSpPr>
            <p:cNvPr id="10" name="Straight Connector 9"/>
            <p:cNvCxnSpPr/>
            <p:nvPr/>
          </p:nvCxnSpPr>
          <p:spPr bwMode="gray">
            <a:xfrm flipV="1">
              <a:off x="1780672" y="4202312"/>
              <a:ext cx="1780674" cy="776213"/>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gray">
            <a:xfrm flipV="1">
              <a:off x="1780672" y="4562584"/>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gray">
            <a:xfrm flipV="1">
              <a:off x="1780672" y="3847770"/>
              <a:ext cx="1780674" cy="776213"/>
            </a:xfrm>
            <a:prstGeom prst="line">
              <a:avLst/>
            </a:prstGeom>
            <a:ln w="28575" cap="flat">
              <a:solidFill>
                <a:schemeClr val="bg1"/>
              </a:solidFill>
              <a:prstDash val="dash"/>
              <a:miter lim="800000"/>
              <a:tailEnd type="none" w="med" len="lg"/>
            </a:ln>
          </p:spPr>
          <p:style>
            <a:lnRef idx="1">
              <a:schemeClr val="accent1"/>
            </a:lnRef>
            <a:fillRef idx="0">
              <a:schemeClr val="accent1"/>
            </a:fillRef>
            <a:effectRef idx="0">
              <a:schemeClr val="accent1"/>
            </a:effectRef>
            <a:fontRef idx="minor">
              <a:schemeClr val="tx1"/>
            </a:fontRef>
          </p:style>
        </p:cxnSp>
      </p:grpSp>
      <p:grpSp>
        <p:nvGrpSpPr>
          <p:cNvPr id="20" name="Group 19"/>
          <p:cNvGrpSpPr/>
          <p:nvPr/>
        </p:nvGrpSpPr>
        <p:grpSpPr>
          <a:xfrm>
            <a:off x="4935889" y="2714871"/>
            <a:ext cx="2316480" cy="2082800"/>
            <a:chOff x="8325852" y="3530118"/>
            <a:chExt cx="1780674" cy="1242065"/>
          </a:xfrm>
        </p:grpSpPr>
        <p:sp>
          <p:nvSpPr>
            <p:cNvPr id="21" name="Freeform 20"/>
            <p:cNvSpPr/>
            <p:nvPr/>
          </p:nvSpPr>
          <p:spPr bwMode="gray">
            <a:xfrm>
              <a:off x="8325852" y="3811340"/>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21"/>
            <p:cNvSpPr/>
            <p:nvPr/>
          </p:nvSpPr>
          <p:spPr bwMode="gray">
            <a:xfrm>
              <a:off x="8325852" y="4092562"/>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22"/>
            <p:cNvSpPr/>
            <p:nvPr/>
          </p:nvSpPr>
          <p:spPr bwMode="gray">
            <a:xfrm>
              <a:off x="8325852" y="3530118"/>
              <a:ext cx="1780674" cy="679621"/>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Freeform 24"/>
          <p:cNvSpPr/>
          <p:nvPr/>
        </p:nvSpPr>
        <p:spPr bwMode="gray">
          <a:xfrm>
            <a:off x="8648031" y="3186448"/>
            <a:ext cx="2316480" cy="1139646"/>
          </a:xfrm>
          <a:custGeom>
            <a:avLst/>
            <a:gdLst>
              <a:gd name="connsiteX0" fmla="*/ 0 w 1371600"/>
              <a:gd name="connsiteY0" fmla="*/ 679621 h 679621"/>
              <a:gd name="connsiteX1" fmla="*/ 333632 w 1371600"/>
              <a:gd name="connsiteY1" fmla="*/ 296562 h 679621"/>
              <a:gd name="connsiteX2" fmla="*/ 889686 w 1371600"/>
              <a:gd name="connsiteY2" fmla="*/ 457200 h 679621"/>
              <a:gd name="connsiteX3" fmla="*/ 1371600 w 1371600"/>
              <a:gd name="connsiteY3" fmla="*/ 0 h 679621"/>
            </a:gdLst>
            <a:ahLst/>
            <a:cxnLst>
              <a:cxn ang="0">
                <a:pos x="connsiteX0" y="connsiteY0"/>
              </a:cxn>
              <a:cxn ang="0">
                <a:pos x="connsiteX1" y="connsiteY1"/>
              </a:cxn>
              <a:cxn ang="0">
                <a:pos x="connsiteX2" y="connsiteY2"/>
              </a:cxn>
              <a:cxn ang="0">
                <a:pos x="connsiteX3" y="connsiteY3"/>
              </a:cxn>
            </a:cxnLst>
            <a:rect l="l" t="t" r="r" b="b"/>
            <a:pathLst>
              <a:path w="1371600" h="679621">
                <a:moveTo>
                  <a:pt x="0" y="679621"/>
                </a:moveTo>
                <a:cubicBezTo>
                  <a:pt x="92675" y="506626"/>
                  <a:pt x="185351" y="333632"/>
                  <a:pt x="333632" y="296562"/>
                </a:cubicBezTo>
                <a:cubicBezTo>
                  <a:pt x="481913" y="259492"/>
                  <a:pt x="716691" y="506627"/>
                  <a:pt x="889686" y="457200"/>
                </a:cubicBezTo>
                <a:cubicBezTo>
                  <a:pt x="1062681" y="407773"/>
                  <a:pt x="1217140" y="203886"/>
                  <a:pt x="1371600" y="0"/>
                </a:cubicBezTo>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p:cNvSpPr txBox="1"/>
          <p:nvPr/>
        </p:nvSpPr>
        <p:spPr bwMode="gray">
          <a:xfrm>
            <a:off x="156811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Prediction Intervals</a:t>
            </a:r>
          </a:p>
        </p:txBody>
      </p:sp>
      <p:sp>
        <p:nvSpPr>
          <p:cNvPr id="28" name="TextBox 27"/>
          <p:cNvSpPr txBox="1"/>
          <p:nvPr/>
        </p:nvSpPr>
        <p:spPr bwMode="gray">
          <a:xfrm>
            <a:off x="8862996" y="1545583"/>
            <a:ext cx="1882808" cy="1057588"/>
          </a:xfrm>
          <a:prstGeom prst="rect">
            <a:avLst/>
          </a:prstGeom>
          <a:noFill/>
        </p:spPr>
        <p:txBody>
          <a:bodyPr wrap="square" lIns="36000" tIns="36000" rIns="36000" bIns="36000" rtlCol="0">
            <a:spAutoFit/>
          </a:bodyPr>
          <a:lstStyle/>
          <a:p>
            <a:pPr marL="0" indent="0" algn="ctr">
              <a:buNone/>
            </a:pPr>
            <a:r>
              <a:rPr lang="en-US" sz="3200" b="1" dirty="0" smtClean="0">
                <a:solidFill>
                  <a:schemeClr val="bg1"/>
                </a:solidFill>
                <a:latin typeface="Source Sans Pro Light" panose="020B0403030403020204" pitchFamily="34" charset="0"/>
                <a:cs typeface="Leelawadee UI Semilight" panose="020B0402040204020203" pitchFamily="34" charset="-34"/>
              </a:rPr>
              <a:t>Powerful Models</a:t>
            </a:r>
          </a:p>
        </p:txBody>
      </p:sp>
      <p:sp>
        <p:nvSpPr>
          <p:cNvPr id="29" name="TextBox 28"/>
          <p:cNvSpPr txBox="1"/>
          <p:nvPr/>
        </p:nvSpPr>
        <p:spPr bwMode="gray">
          <a:xfrm>
            <a:off x="4740442" y="1657343"/>
            <a:ext cx="2707373" cy="688256"/>
          </a:xfrm>
          <a:prstGeom prst="rect">
            <a:avLst/>
          </a:prstGeom>
          <a:noFill/>
        </p:spPr>
        <p:txBody>
          <a:bodyPr wrap="square" lIns="36000" tIns="36000" rIns="36000" bIns="36000" rtlCol="0">
            <a:spAutoFit/>
          </a:bodyPr>
          <a:lstStyle/>
          <a:p>
            <a:pPr marL="0" indent="0" algn="ctr">
              <a:buNone/>
            </a:pPr>
            <a:r>
              <a:rPr lang="en-US" sz="4000" b="1" dirty="0" smtClean="0">
                <a:solidFill>
                  <a:schemeClr val="bg1"/>
                </a:solidFill>
                <a:latin typeface="Source Sans Pro Light" panose="020B0403030403020204" pitchFamily="34" charset="0"/>
                <a:cs typeface="Leelawadee UI Semilight" panose="020B0402040204020203" pitchFamily="34" charset="-34"/>
              </a:rPr>
              <a:t>{</a:t>
            </a:r>
            <a:r>
              <a:rPr lang="en-US" sz="4000" b="1" dirty="0" err="1" smtClean="0">
                <a:solidFill>
                  <a:schemeClr val="bg1"/>
                </a:solidFill>
                <a:latin typeface="Source Sans Pro Light" panose="020B0403030403020204" pitchFamily="34" charset="0"/>
                <a:cs typeface="Leelawadee UI Semilight" panose="020B0402040204020203" pitchFamily="34" charset="-34"/>
              </a:rPr>
              <a:t>workboots</a:t>
            </a:r>
            <a:r>
              <a:rPr lang="en-US" sz="4000" b="1" dirty="0" smtClean="0">
                <a:solidFill>
                  <a:schemeClr val="bg1"/>
                </a:solidFill>
                <a:latin typeface="Source Sans Pro Light" panose="020B0403030403020204" pitchFamily="34" charset="0"/>
                <a:cs typeface="Leelawadee UI Semilight" panose="020B0402040204020203" pitchFamily="34" charset="-34"/>
              </a:rPr>
              <a:t>}</a:t>
            </a:r>
          </a:p>
        </p:txBody>
      </p:sp>
      <p:cxnSp>
        <p:nvCxnSpPr>
          <p:cNvPr id="17" name="Straight Connector 16"/>
          <p:cNvCxnSpPr/>
          <p:nvPr/>
        </p:nvCxnSpPr>
        <p:spPr bwMode="gray">
          <a:xfrm>
            <a:off x="4770120" y="2345599"/>
            <a:ext cx="2651760" cy="0"/>
          </a:xfrm>
          <a:prstGeom prst="line">
            <a:avLst/>
          </a:prstGeom>
          <a:ln w="28575" cap="flat">
            <a:solidFill>
              <a:schemeClr val="bg1"/>
            </a:solidFill>
            <a:miter lim="800000"/>
            <a:tailEnd type="none" w="med" len="lg"/>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bwMode="gray">
          <a:xfrm>
            <a:off x="4569460" y="2336203"/>
            <a:ext cx="3053080" cy="380480"/>
          </a:xfrm>
          <a:prstGeom prst="rect">
            <a:avLst/>
          </a:prstGeom>
          <a:noFill/>
        </p:spPr>
        <p:txBody>
          <a:bodyPr wrap="square" lIns="36000" tIns="36000" rIns="36000" bIns="36000" rtlCol="0">
            <a:spAutoFit/>
          </a:bodyPr>
          <a:lstStyle/>
          <a:p>
            <a:pPr marL="0" indent="0" algn="ctr">
              <a:buNone/>
            </a:pPr>
            <a:r>
              <a:rPr lang="en-US" sz="2000" b="1" dirty="0" smtClean="0">
                <a:solidFill>
                  <a:schemeClr val="bg1"/>
                </a:solidFill>
                <a:latin typeface="Source Sans Pro Light" panose="020B0403030403020204" pitchFamily="34" charset="0"/>
                <a:cs typeface="Leelawadee UI Semilight" panose="020B0402040204020203" pitchFamily="34" charset="-34"/>
              </a:rPr>
              <a:t>via bootstrap resampling</a:t>
            </a:r>
          </a:p>
        </p:txBody>
      </p:sp>
    </p:spTree>
    <p:extLst>
      <p:ext uri="{BB962C8B-B14F-4D97-AF65-F5344CB8AC3E}">
        <p14:creationId xmlns:p14="http://schemas.microsoft.com/office/powerpoint/2010/main" val="192431369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1"/>
          </a:xfrm>
          <a:prstGeom prst="rect">
            <a:avLst/>
          </a:prstGeom>
        </p:spPr>
      </p:pic>
      <p:sp>
        <p:nvSpPr>
          <p:cNvPr id="3" name="TextBox 2"/>
          <p:cNvSpPr txBox="1"/>
          <p:nvPr/>
        </p:nvSpPr>
        <p:spPr bwMode="gray">
          <a:xfrm>
            <a:off x="3053088" y="5261811"/>
            <a:ext cx="9572924" cy="996033"/>
          </a:xfrm>
          <a:prstGeom prst="rect">
            <a:avLst/>
          </a:prstGeom>
          <a:noFill/>
        </p:spPr>
        <p:txBody>
          <a:bodyPr wrap="square" lIns="36000" tIns="36000" rIns="36000" bIns="36000" rtlCol="0">
            <a:spAutoFit/>
          </a:bodyPr>
          <a:lstStyle/>
          <a:p>
            <a:pPr marL="0" indent="0">
              <a:buNone/>
            </a:pPr>
            <a:r>
              <a:rPr lang="en-US" sz="6000" b="1" dirty="0">
                <a:solidFill>
                  <a:schemeClr val="accent2"/>
                </a:solidFill>
                <a:latin typeface="Leelawadee UI Semilight" panose="020B0402040204020203" pitchFamily="34" charset="-34"/>
                <a:cs typeface="Leelawadee UI Semilight" panose="020B0402040204020203" pitchFamily="34" charset="-34"/>
              </a:rPr>
              <a:t>p</a:t>
            </a:r>
            <a:r>
              <a:rPr lang="en-US" sz="6000" b="1" dirty="0" smtClean="0">
                <a:solidFill>
                  <a:schemeClr val="accent2"/>
                </a:solidFill>
                <a:latin typeface="Leelawadee UI Semilight" panose="020B0402040204020203" pitchFamily="34" charset="-34"/>
                <a:cs typeface="Leelawadee UI Semilight" panose="020B0402040204020203" pitchFamily="34" charset="-34"/>
              </a:rPr>
              <a:t>aint brush with </a:t>
            </a:r>
            <a:r>
              <a:rPr lang="en-US" sz="6000" b="1" dirty="0" err="1" smtClean="0">
                <a:solidFill>
                  <a:schemeClr val="accent2"/>
                </a:solidFill>
                <a:latin typeface="Leelawadee UI Semilight" panose="020B0402040204020203" pitchFamily="34" charset="-34"/>
                <a:cs typeface="Leelawadee UI Semilight" panose="020B0402040204020203" pitchFamily="34" charset="-34"/>
              </a:rPr>
              <a:t>bluetooth</a:t>
            </a:r>
            <a:endParaRPr lang="en-US" sz="5400" b="1" dirty="0" smtClean="0">
              <a:solidFill>
                <a:schemeClr val="accent2"/>
              </a:solidFill>
              <a:latin typeface="Leelawadee UI Semilight" panose="020B0402040204020203" pitchFamily="34" charset="-34"/>
              <a:cs typeface="Leelawadee UI Semilight" panose="020B0402040204020203" pitchFamily="34" charset="-34"/>
            </a:endParaRPr>
          </a:p>
        </p:txBody>
      </p:sp>
      <p:cxnSp>
        <p:nvCxnSpPr>
          <p:cNvPr id="5" name="Straight Connector 4"/>
          <p:cNvCxnSpPr/>
          <p:nvPr/>
        </p:nvCxnSpPr>
        <p:spPr bwMode="gray">
          <a:xfrm>
            <a:off x="4398745" y="4831882"/>
            <a:ext cx="6651057" cy="154004"/>
          </a:xfrm>
          <a:prstGeom prst="line">
            <a:avLst/>
          </a:prstGeom>
          <a:ln w="76200">
            <a:tailEnd type="none" w="med" len="lg"/>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0226227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https://s3.amazonaws.com/cdn.lehmans.com/images/popup/10000348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67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350875"/>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https://i.ytimg.com/vi/sER0CRkbWJU/maxresdefault.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66294364"/>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540894" y="469208"/>
            <a:ext cx="6865746" cy="996033"/>
          </a:xfrm>
          <a:prstGeom prst="rect">
            <a:avLst/>
          </a:prstGeom>
          <a:noFill/>
        </p:spPr>
        <p:txBody>
          <a:bodyPr wrap="square" lIns="36000" tIns="36000" rIns="36000" bIns="36000" rtlCol="0">
            <a:spAutoFit/>
          </a:bodyPr>
          <a:lstStyle/>
          <a:p>
            <a:pPr marL="0" indent="0">
              <a:buNone/>
            </a:pPr>
            <a:r>
              <a:rPr lang="en-US" sz="6000" b="1" dirty="0" err="1" smtClean="0">
                <a:solidFill>
                  <a:srgbClr val="F08843"/>
                </a:solidFill>
                <a:latin typeface="Leelawadee UI Semilight" panose="020B0402040204020203" pitchFamily="34" charset="-34"/>
                <a:cs typeface="Leelawadee UI Semilight" panose="020B0402040204020203" pitchFamily="34" charset="-34"/>
              </a:rPr>
              <a:t>Kreg</a:t>
            </a:r>
            <a:r>
              <a:rPr lang="en-US" sz="6000" b="1" dirty="0" smtClean="0">
                <a:solidFill>
                  <a:srgbClr val="F08843"/>
                </a:solidFill>
                <a:latin typeface="Leelawadee UI Semilight" panose="020B0402040204020203" pitchFamily="34" charset="-34"/>
                <a:cs typeface="Leelawadee UI Semilight" panose="020B0402040204020203" pitchFamily="34" charset="-34"/>
              </a:rPr>
              <a:t> jig slide 1</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7" name="TextBox 6"/>
          <p:cNvSpPr txBox="1"/>
          <p:nvPr/>
        </p:nvSpPr>
        <p:spPr bwMode="gray">
          <a:xfrm>
            <a:off x="540894" y="1869440"/>
            <a:ext cx="6449186" cy="1303809"/>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Tool itself – specific tool, specific job</a:t>
            </a:r>
          </a:p>
        </p:txBody>
      </p:sp>
    </p:spTree>
    <p:extLst>
      <p:ext uri="{BB962C8B-B14F-4D97-AF65-F5344CB8AC3E}">
        <p14:creationId xmlns:p14="http://schemas.microsoft.com/office/powerpoint/2010/main" val="3004742147"/>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6" name="TextBox 5"/>
          <p:cNvSpPr txBox="1"/>
          <p:nvPr/>
        </p:nvSpPr>
        <p:spPr bwMode="gray">
          <a:xfrm>
            <a:off x="540894" y="469208"/>
            <a:ext cx="6865746" cy="996033"/>
          </a:xfrm>
          <a:prstGeom prst="rect">
            <a:avLst/>
          </a:prstGeom>
          <a:noFill/>
        </p:spPr>
        <p:txBody>
          <a:bodyPr wrap="square" lIns="36000" tIns="36000" rIns="36000" bIns="36000" rtlCol="0">
            <a:spAutoFit/>
          </a:bodyPr>
          <a:lstStyle/>
          <a:p>
            <a:pPr marL="0" indent="0">
              <a:buNone/>
            </a:pPr>
            <a:r>
              <a:rPr lang="en-US" sz="6000" b="1" dirty="0" err="1" smtClean="0">
                <a:solidFill>
                  <a:srgbClr val="F08843"/>
                </a:solidFill>
                <a:latin typeface="Leelawadee UI Semilight" panose="020B0402040204020203" pitchFamily="34" charset="-34"/>
                <a:cs typeface="Leelawadee UI Semilight" panose="020B0402040204020203" pitchFamily="34" charset="-34"/>
              </a:rPr>
              <a:t>Kreg</a:t>
            </a:r>
            <a:r>
              <a:rPr lang="en-US" sz="6000" b="1" dirty="0" smtClean="0">
                <a:solidFill>
                  <a:srgbClr val="F08843"/>
                </a:solidFill>
                <a:latin typeface="Leelawadee UI Semilight" panose="020B0402040204020203" pitchFamily="34" charset="-34"/>
                <a:cs typeface="Leelawadee UI Semilight" panose="020B0402040204020203" pitchFamily="34" charset="-34"/>
              </a:rPr>
              <a:t> jig slide 2</a:t>
            </a:r>
            <a:endParaRPr lang="en-US" sz="5400" b="1" dirty="0" smtClean="0">
              <a:solidFill>
                <a:srgbClr val="F08843"/>
              </a:solidFill>
              <a:latin typeface="Leelawadee UI Semilight" panose="020B0402040204020203" pitchFamily="34" charset="-34"/>
              <a:cs typeface="Leelawadee UI Semilight" panose="020B0402040204020203" pitchFamily="34" charset="-34"/>
            </a:endParaRPr>
          </a:p>
        </p:txBody>
      </p:sp>
      <p:sp>
        <p:nvSpPr>
          <p:cNvPr id="7" name="TextBox 6"/>
          <p:cNvSpPr txBox="1"/>
          <p:nvPr/>
        </p:nvSpPr>
        <p:spPr bwMode="gray">
          <a:xfrm>
            <a:off x="540894" y="1869440"/>
            <a:ext cx="6449186" cy="688256"/>
          </a:xfrm>
          <a:prstGeom prst="rect">
            <a:avLst/>
          </a:prstGeom>
          <a:noFill/>
        </p:spPr>
        <p:txBody>
          <a:bodyPr wrap="square" lIns="36000" tIns="36000" rIns="36000" bIns="36000" rtlCol="0">
            <a:spAutoFit/>
          </a:bodyPr>
          <a:lstStyle/>
          <a:p>
            <a:pPr marL="571500" indent="-571500">
              <a:buFont typeface="Arial" panose="020B0604020202020204" pitchFamily="34" charset="0"/>
              <a:buChar char="•"/>
            </a:pPr>
            <a:r>
              <a:rPr lang="en-US" sz="4000" dirty="0" smtClean="0">
                <a:latin typeface="Source Sans Pro Light" panose="020B0403030403020204" pitchFamily="34" charset="0"/>
                <a:cs typeface="Leelawadee UI Semilight" panose="020B0402040204020203" pitchFamily="34" charset="-34"/>
              </a:rPr>
              <a:t>Joining edges</a:t>
            </a:r>
          </a:p>
        </p:txBody>
      </p:sp>
    </p:spTree>
    <p:extLst>
      <p:ext uri="{BB962C8B-B14F-4D97-AF65-F5344CB8AC3E}">
        <p14:creationId xmlns:p14="http://schemas.microsoft.com/office/powerpoint/2010/main" val="191831592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933586987"/>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981191" y="685794"/>
            <a:ext cx="8229617" cy="5486411"/>
          </a:xfrm>
          <a:prstGeom prst="rect">
            <a:avLst/>
          </a:prstGeom>
        </p:spPr>
      </p:pic>
    </p:spTree>
    <p:extLst>
      <p:ext uri="{BB962C8B-B14F-4D97-AF65-F5344CB8AC3E}">
        <p14:creationId xmlns:p14="http://schemas.microsoft.com/office/powerpoint/2010/main" val="2888076486"/>
      </p:ext>
    </p:extLst>
  </p:cSld>
  <p:clrMapOvr>
    <a:masterClrMapping/>
  </p:clrMapOvr>
  <p:transition/>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S_UNIQUEID" val="7929"/>
</p:tagLst>
</file>

<file path=ppt/tags/tag10.xml><?xml version="1.0" encoding="utf-8"?>
<p:tagLst xmlns:a="http://schemas.openxmlformats.org/drawingml/2006/main" xmlns:r="http://schemas.openxmlformats.org/officeDocument/2006/relationships" xmlns:p="http://schemas.openxmlformats.org/presentationml/2006/main">
  <p:tag name="AS_UNIQUEID" val="7929"/>
</p:tagLst>
</file>

<file path=ppt/tags/tag11.xml><?xml version="1.0" encoding="utf-8"?>
<p:tagLst xmlns:a="http://schemas.openxmlformats.org/drawingml/2006/main" xmlns:r="http://schemas.openxmlformats.org/officeDocument/2006/relationships" xmlns:p="http://schemas.openxmlformats.org/presentationml/2006/main">
  <p:tag name="AS_UNIQUEID" val="7930"/>
</p:tagLst>
</file>

<file path=ppt/tags/tag12.xml><?xml version="1.0" encoding="utf-8"?>
<p:tagLst xmlns:a="http://schemas.openxmlformats.org/drawingml/2006/main" xmlns:r="http://schemas.openxmlformats.org/officeDocument/2006/relationships" xmlns:p="http://schemas.openxmlformats.org/presentationml/2006/main">
  <p:tag name="AS_UNIQUEID" val="7934"/>
</p:tagLst>
</file>

<file path=ppt/tags/tag13.xml><?xml version="1.0" encoding="utf-8"?>
<p:tagLst xmlns:a="http://schemas.openxmlformats.org/drawingml/2006/main" xmlns:r="http://schemas.openxmlformats.org/officeDocument/2006/relationships" xmlns:p="http://schemas.openxmlformats.org/presentationml/2006/main">
  <p:tag name="AS_UNIQUEID" val="7935"/>
</p:tagLst>
</file>

<file path=ppt/tags/tag14.xml><?xml version="1.0" encoding="utf-8"?>
<p:tagLst xmlns:a="http://schemas.openxmlformats.org/drawingml/2006/main" xmlns:r="http://schemas.openxmlformats.org/officeDocument/2006/relationships" xmlns:p="http://schemas.openxmlformats.org/presentationml/2006/main">
  <p:tag name="AS_UNIQUEID" val="7936"/>
</p:tagLst>
</file>

<file path=ppt/tags/tag15.xml><?xml version="1.0" encoding="utf-8"?>
<p:tagLst xmlns:a="http://schemas.openxmlformats.org/drawingml/2006/main" xmlns:r="http://schemas.openxmlformats.org/officeDocument/2006/relationships" xmlns:p="http://schemas.openxmlformats.org/presentationml/2006/main">
  <p:tag name="AS_UNIQUEID" val="7917"/>
</p:tagLst>
</file>

<file path=ppt/tags/tag16.xml><?xml version="1.0" encoding="utf-8"?>
<p:tagLst xmlns:a="http://schemas.openxmlformats.org/drawingml/2006/main" xmlns:r="http://schemas.openxmlformats.org/officeDocument/2006/relationships" xmlns:p="http://schemas.openxmlformats.org/presentationml/2006/main">
  <p:tag name="AS_UNIQUEID" val="7918"/>
</p:tagLst>
</file>

<file path=ppt/tags/tag17.xml><?xml version="1.0" encoding="utf-8"?>
<p:tagLst xmlns:a="http://schemas.openxmlformats.org/drawingml/2006/main" xmlns:r="http://schemas.openxmlformats.org/officeDocument/2006/relationships" xmlns:p="http://schemas.openxmlformats.org/presentationml/2006/main">
  <p:tag name="AS_UNIQUEID" val="7922"/>
</p:tagLst>
</file>

<file path=ppt/tags/tag18.xml><?xml version="1.0" encoding="utf-8"?>
<p:tagLst xmlns:a="http://schemas.openxmlformats.org/drawingml/2006/main" xmlns:r="http://schemas.openxmlformats.org/officeDocument/2006/relationships" xmlns:p="http://schemas.openxmlformats.org/presentationml/2006/main">
  <p:tag name="AS_UNIQUEID" val="7923"/>
</p:tagLst>
</file>

<file path=ppt/tags/tag19.xml><?xml version="1.0" encoding="utf-8"?>
<p:tagLst xmlns:a="http://schemas.openxmlformats.org/drawingml/2006/main" xmlns:r="http://schemas.openxmlformats.org/officeDocument/2006/relationships" xmlns:p="http://schemas.openxmlformats.org/presentationml/2006/main">
  <p:tag name="AS_UNIQUEID" val="7930"/>
</p:tagLst>
</file>

<file path=ppt/tags/tag2.xml><?xml version="1.0" encoding="utf-8"?>
<p:tagLst xmlns:a="http://schemas.openxmlformats.org/drawingml/2006/main" xmlns:r="http://schemas.openxmlformats.org/officeDocument/2006/relationships" xmlns:p="http://schemas.openxmlformats.org/presentationml/2006/main">
  <p:tag name="AS_UNIQUEID" val="7930"/>
</p:tagLst>
</file>

<file path=ppt/tags/tag20.xml><?xml version="1.0" encoding="utf-8"?>
<p:tagLst xmlns:a="http://schemas.openxmlformats.org/drawingml/2006/main" xmlns:r="http://schemas.openxmlformats.org/officeDocument/2006/relationships" xmlns:p="http://schemas.openxmlformats.org/presentationml/2006/main">
  <p:tag name="AS_UNIQUEID" val="7934"/>
</p:tagLst>
</file>

<file path=ppt/tags/tag21.xml><?xml version="1.0" encoding="utf-8"?>
<p:tagLst xmlns:a="http://schemas.openxmlformats.org/drawingml/2006/main" xmlns:r="http://schemas.openxmlformats.org/officeDocument/2006/relationships" xmlns:p="http://schemas.openxmlformats.org/presentationml/2006/main">
  <p:tag name="AS_UNIQUEID" val="7935"/>
</p:tagLst>
</file>

<file path=ppt/tags/tag22.xml><?xml version="1.0" encoding="utf-8"?>
<p:tagLst xmlns:a="http://schemas.openxmlformats.org/drawingml/2006/main" xmlns:r="http://schemas.openxmlformats.org/officeDocument/2006/relationships" xmlns:p="http://schemas.openxmlformats.org/presentationml/2006/main">
  <p:tag name="AS_UNIQUEID" val="7936"/>
</p:tagLst>
</file>

<file path=ppt/tags/tag23.xml><?xml version="1.0" encoding="utf-8"?>
<p:tagLst xmlns:a="http://schemas.openxmlformats.org/drawingml/2006/main" xmlns:r="http://schemas.openxmlformats.org/officeDocument/2006/relationships" xmlns:p="http://schemas.openxmlformats.org/presentationml/2006/main">
  <p:tag name="AS_UNIQUEID" val="7917"/>
</p:tagLst>
</file>

<file path=ppt/tags/tag24.xml><?xml version="1.0" encoding="utf-8"?>
<p:tagLst xmlns:a="http://schemas.openxmlformats.org/drawingml/2006/main" xmlns:r="http://schemas.openxmlformats.org/officeDocument/2006/relationships" xmlns:p="http://schemas.openxmlformats.org/presentationml/2006/main">
  <p:tag name="AS_UNIQUEID" val="7918"/>
</p:tagLst>
</file>

<file path=ppt/tags/tag25.xml><?xml version="1.0" encoding="utf-8"?>
<p:tagLst xmlns:a="http://schemas.openxmlformats.org/drawingml/2006/main" xmlns:r="http://schemas.openxmlformats.org/officeDocument/2006/relationships" xmlns:p="http://schemas.openxmlformats.org/presentationml/2006/main">
  <p:tag name="AS_UNIQUEID" val="7922"/>
</p:tagLst>
</file>

<file path=ppt/tags/tag26.xml><?xml version="1.0" encoding="utf-8"?>
<p:tagLst xmlns:a="http://schemas.openxmlformats.org/drawingml/2006/main" xmlns:r="http://schemas.openxmlformats.org/officeDocument/2006/relationships" xmlns:p="http://schemas.openxmlformats.org/presentationml/2006/main">
  <p:tag name="AS_UNIQUEID" val="7923"/>
</p:tagLst>
</file>

<file path=ppt/tags/tag3.xml><?xml version="1.0" encoding="utf-8"?>
<p:tagLst xmlns:a="http://schemas.openxmlformats.org/drawingml/2006/main" xmlns:r="http://schemas.openxmlformats.org/officeDocument/2006/relationships" xmlns:p="http://schemas.openxmlformats.org/presentationml/2006/main">
  <p:tag name="AS_UNIQUEID" val="7934"/>
</p:tagLst>
</file>

<file path=ppt/tags/tag4.xml><?xml version="1.0" encoding="utf-8"?>
<p:tagLst xmlns:a="http://schemas.openxmlformats.org/drawingml/2006/main" xmlns:r="http://schemas.openxmlformats.org/officeDocument/2006/relationships" xmlns:p="http://schemas.openxmlformats.org/presentationml/2006/main">
  <p:tag name="AS_UNIQUEID" val="7935"/>
</p:tagLst>
</file>

<file path=ppt/tags/tag5.xml><?xml version="1.0" encoding="utf-8"?>
<p:tagLst xmlns:a="http://schemas.openxmlformats.org/drawingml/2006/main" xmlns:r="http://schemas.openxmlformats.org/officeDocument/2006/relationships" xmlns:p="http://schemas.openxmlformats.org/presentationml/2006/main">
  <p:tag name="AS_UNIQUEID" val="7936"/>
</p:tagLst>
</file>

<file path=ppt/tags/tag6.xml><?xml version="1.0" encoding="utf-8"?>
<p:tagLst xmlns:a="http://schemas.openxmlformats.org/drawingml/2006/main" xmlns:r="http://schemas.openxmlformats.org/officeDocument/2006/relationships" xmlns:p="http://schemas.openxmlformats.org/presentationml/2006/main">
  <p:tag name="AS_UNIQUEID" val="7917"/>
</p:tagLst>
</file>

<file path=ppt/tags/tag7.xml><?xml version="1.0" encoding="utf-8"?>
<p:tagLst xmlns:a="http://schemas.openxmlformats.org/drawingml/2006/main" xmlns:r="http://schemas.openxmlformats.org/officeDocument/2006/relationships" xmlns:p="http://schemas.openxmlformats.org/presentationml/2006/main">
  <p:tag name="AS_UNIQUEID" val="7918"/>
</p:tagLst>
</file>

<file path=ppt/tags/tag8.xml><?xml version="1.0" encoding="utf-8"?>
<p:tagLst xmlns:a="http://schemas.openxmlformats.org/drawingml/2006/main" xmlns:r="http://schemas.openxmlformats.org/officeDocument/2006/relationships" xmlns:p="http://schemas.openxmlformats.org/presentationml/2006/main">
  <p:tag name="AS_UNIQUEID" val="7922"/>
</p:tagLst>
</file>

<file path=ppt/tags/tag9.xml><?xml version="1.0" encoding="utf-8"?>
<p:tagLst xmlns:a="http://schemas.openxmlformats.org/drawingml/2006/main" xmlns:r="http://schemas.openxmlformats.org/officeDocument/2006/relationships" xmlns:p="http://schemas.openxmlformats.org/presentationml/2006/main">
  <p:tag name="AS_UNIQUEID" val="7923"/>
</p:tagLst>
</file>

<file path=ppt/theme/theme1.xml><?xml version="1.0" encoding="utf-8"?>
<a:theme xmlns:a="http://schemas.openxmlformats.org/drawingml/2006/main" name="2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2.xml><?xml version="1.0" encoding="utf-8"?>
<a:theme xmlns:a="http://schemas.openxmlformats.org/drawingml/2006/main" name="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3.xml><?xml version="1.0" encoding="utf-8"?>
<a:theme xmlns:a="http://schemas.openxmlformats.org/drawingml/2006/main" name="3_MH - Blue">
  <a:themeElements>
    <a:clrScheme name="Custom 61">
      <a:dk1>
        <a:srgbClr val="000000"/>
      </a:dk1>
      <a:lt1>
        <a:srgbClr val="FFFFFF"/>
      </a:lt1>
      <a:dk2>
        <a:srgbClr val="6C7379"/>
      </a:dk2>
      <a:lt2>
        <a:srgbClr val="F9FAF9"/>
      </a:lt2>
      <a:accent1>
        <a:srgbClr val="F6A900"/>
      </a:accent1>
      <a:accent2>
        <a:srgbClr val="B13737"/>
      </a:accent2>
      <a:accent3>
        <a:srgbClr val="18637E"/>
      </a:accent3>
      <a:accent4>
        <a:srgbClr val="3579AC"/>
      </a:accent4>
      <a:accent5>
        <a:srgbClr val="23A0A4"/>
      </a:accent5>
      <a:accent6>
        <a:srgbClr val="4C7389"/>
      </a:accent6>
      <a:hlink>
        <a:srgbClr val="23A0A4"/>
      </a:hlink>
      <a:folHlink>
        <a:srgbClr val="4C7389"/>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gray">
        <a:solidFill>
          <a:schemeClr val="bg1"/>
        </a:solidFill>
        <a:ln w="9525">
          <a:solidFill>
            <a:schemeClr val="tx1"/>
          </a:solidFill>
        </a:ln>
      </a:spPr>
      <a:bodyPr rot="0" spcFirstLastPara="0" vertOverflow="overflow" horzOverflow="overflow" vert="horz" wrap="square" lIns="36000" tIns="36000" rIns="36000" bIns="36000" numCol="1" spcCol="0" rtlCol="0" fromWordArt="0" anchor="t" anchorCtr="0" forceAA="0" compatLnSpc="1">
        <a:prstTxWarp prst="textNoShape">
          <a:avLst/>
        </a:prstTxWarp>
        <a:noAutofit/>
      </a:bodyPr>
      <a:lstStyle>
        <a:defPPr marL="0" indent="0" algn="ctr">
          <a:buNone/>
          <a:defRPr sz="1600"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lnDef>
      <a:spPr bwMode="gray">
        <a:ln w="9525" cap="flat">
          <a:solidFill>
            <a:schemeClr val="tx1"/>
          </a:solidFill>
          <a:miter lim="800000"/>
          <a:tailEnd type="none" w="med" len="lg"/>
        </a:ln>
      </a:spPr>
      <a:bodyPr/>
      <a:lstStyle/>
      <a:style>
        <a:lnRef idx="1">
          <a:schemeClr val="accent1"/>
        </a:lnRef>
        <a:fillRef idx="0">
          <a:schemeClr val="accent1"/>
        </a:fillRef>
        <a:effectRef idx="0">
          <a:schemeClr val="accent1"/>
        </a:effectRef>
        <a:fontRef idx="minor">
          <a:schemeClr val="tx1"/>
        </a:fontRef>
      </a:style>
    </a:lnDef>
    <a:txDef>
      <a:spPr bwMode="gray">
        <a:noFill/>
      </a:spPr>
      <a:bodyPr wrap="square" lIns="36000" tIns="36000" rIns="36000" bIns="36000" rtlCol="0">
        <a:spAutoFit/>
      </a:bodyPr>
      <a:lstStyle>
        <a:defPPr marL="0" indent="0">
          <a:buNone/>
          <a:defRPr sz="1600" dirty="0" smtClean="0"/>
        </a:defPPr>
      </a:lstStyle>
    </a:txDef>
  </a:objectDefaults>
  <a:extraClrSchemeLst/>
  <a:extLst>
    <a:ext uri="{05A4C25C-085E-4340-85A3-A5531E510DB2}">
      <thm15:themeFamily xmlns:thm15="http://schemas.microsoft.com/office/thememl/2012/main" name="Memorial Hermann_16.9.potx" id="{74B112D7-1596-44FD-B79F-01571BD373FB}" vid="{C99773FE-E9A0-4103-B0E0-2BCC23E1432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7789</TotalTime>
  <Words>296</Words>
  <Application>Microsoft Office PowerPoint</Application>
  <PresentationFormat>Widescreen</PresentationFormat>
  <Paragraphs>97</Paragraphs>
  <Slides>28</Slides>
  <Notes>0</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28</vt:i4>
      </vt:variant>
    </vt:vector>
  </HeadingPairs>
  <TitlesOfParts>
    <vt:vector size="40" baseType="lpstr">
      <vt:lpstr>Arial</vt:lpstr>
      <vt:lpstr>Calibri</vt:lpstr>
      <vt:lpstr>Franklin Gothic Book</vt:lpstr>
      <vt:lpstr>Franklin Gothic Medium</vt:lpstr>
      <vt:lpstr>Impact</vt:lpstr>
      <vt:lpstr>Leelawadee UI Semilight</vt:lpstr>
      <vt:lpstr>Lucida Console</vt:lpstr>
      <vt:lpstr>Source Sans Pro Light</vt:lpstr>
      <vt:lpstr>Times New Roman</vt:lpstr>
      <vt:lpstr>2_MH - Blue</vt:lpstr>
      <vt:lpstr>MH - Blue</vt:lpstr>
      <vt:lpstr>3_MH - Blue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MHHS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Preston, Shayla</dc:creator>
  <cp:lastModifiedBy>Rieke, Mark</cp:lastModifiedBy>
  <cp:revision>125</cp:revision>
  <dcterms:created xsi:type="dcterms:W3CDTF">2022-01-25T19:35:11Z</dcterms:created>
  <dcterms:modified xsi:type="dcterms:W3CDTF">2022-06-27T13:25:50Z</dcterms:modified>
</cp:coreProperties>
</file>